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  <p:sldMasterId id="2147483676" r:id="rId2"/>
  </p:sldMasterIdLst>
  <p:notesMasterIdLst>
    <p:notesMasterId r:id="rId32"/>
  </p:notesMasterIdLst>
  <p:sldIdLst>
    <p:sldId id="256" r:id="rId3"/>
    <p:sldId id="258" r:id="rId4"/>
    <p:sldId id="260" r:id="rId5"/>
    <p:sldId id="257" r:id="rId6"/>
    <p:sldId id="309" r:id="rId7"/>
    <p:sldId id="259" r:id="rId8"/>
    <p:sldId id="310" r:id="rId9"/>
    <p:sldId id="274" r:id="rId10"/>
    <p:sldId id="279" r:id="rId11"/>
    <p:sldId id="311" r:id="rId12"/>
    <p:sldId id="312" r:id="rId13"/>
    <p:sldId id="314" r:id="rId14"/>
    <p:sldId id="315" r:id="rId15"/>
    <p:sldId id="316" r:id="rId16"/>
    <p:sldId id="318" r:id="rId17"/>
    <p:sldId id="319" r:id="rId18"/>
    <p:sldId id="320" r:id="rId19"/>
    <p:sldId id="321" r:id="rId20"/>
    <p:sldId id="322" r:id="rId21"/>
    <p:sldId id="323" r:id="rId22"/>
    <p:sldId id="268" r:id="rId23"/>
    <p:sldId id="324" r:id="rId24"/>
    <p:sldId id="287" r:id="rId25"/>
    <p:sldId id="273" r:id="rId26"/>
    <p:sldId id="290" r:id="rId27"/>
    <p:sldId id="325" r:id="rId28"/>
    <p:sldId id="326" r:id="rId29"/>
    <p:sldId id="328" r:id="rId30"/>
    <p:sldId id="308" r:id="rId31"/>
  </p:sldIdLst>
  <p:sldSz cx="9144000" cy="5143500" type="screen16x9"/>
  <p:notesSz cx="6858000" cy="9144000"/>
  <p:embeddedFontLst>
    <p:embeddedFont>
      <p:font typeface="Barlow" panose="00000500000000000000" pitchFamily="2" charset="0"/>
      <p:regular r:id="rId33"/>
      <p:bold r:id="rId34"/>
      <p:italic r:id="rId35"/>
      <p:boldItalic r:id="rId36"/>
    </p:embeddedFont>
    <p:embeddedFont>
      <p:font typeface="Fira Sans Extra Condensed Medium" panose="020B0604020202020204" charset="0"/>
      <p:regular r:id="rId37"/>
      <p:bold r:id="rId38"/>
      <p:italic r:id="rId39"/>
      <p:boldItalic r:id="rId40"/>
    </p:embeddedFont>
    <p:embeddedFont>
      <p:font typeface="Montserrat" panose="00000500000000000000" pitchFamily="2" charset="0"/>
      <p:regular r:id="rId41"/>
      <p:bold r:id="rId42"/>
      <p:italic r:id="rId43"/>
      <p:boldItalic r:id="rId44"/>
    </p:embeddedFont>
    <p:embeddedFont>
      <p:font typeface="Proxima Nova" panose="020B0604020202020204" charset="0"/>
      <p:regular r:id="rId45"/>
      <p:bold r:id="rId46"/>
      <p:italic r:id="rId47"/>
      <p:boldItalic r:id="rId48"/>
    </p:embeddedFont>
    <p:embeddedFont>
      <p:font typeface="Proxima Nova Semibold" panose="020B0604020202020204" charset="0"/>
      <p:regular r:id="rId49"/>
      <p:bold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C7C05E3-4B4A-4846-B6AD-085C524B1E5E}">
  <a:tblStyle styleId="{3C7C05E3-4B4A-4846-B6AD-085C524B1E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3" autoAdjust="0"/>
    <p:restoredTop sz="95628" autoAdjust="0"/>
  </p:normalViewPr>
  <p:slideViewPr>
    <p:cSldViewPr snapToGrid="0">
      <p:cViewPr varScale="1">
        <p:scale>
          <a:sx n="128" d="100"/>
          <a:sy n="128" d="100"/>
        </p:scale>
        <p:origin x="156" y="60"/>
      </p:cViewPr>
      <p:guideLst/>
    </p:cSldViewPr>
  </p:slideViewPr>
  <p:outlineViewPr>
    <p:cViewPr>
      <p:scale>
        <a:sx n="33" d="100"/>
        <a:sy n="33" d="100"/>
      </p:scale>
      <p:origin x="0" y="-8076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7.fntdata"/><Relationship Id="rId21" Type="http://schemas.openxmlformats.org/officeDocument/2006/relationships/slide" Target="slides/slide19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schemas.openxmlformats.org/officeDocument/2006/relationships/font" Target="fonts/font18.fntdata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12.fntdata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8" Type="http://schemas.openxmlformats.org/officeDocument/2006/relationships/slide" Target="slides/slide6.xml"/><Relationship Id="rId51" Type="http://schemas.openxmlformats.org/officeDocument/2006/relationships/font" Target="fonts/font19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0" Type="http://schemas.openxmlformats.org/officeDocument/2006/relationships/slide" Target="slides/slide18.xml"/><Relationship Id="rId41" Type="http://schemas.openxmlformats.org/officeDocument/2006/relationships/font" Target="fonts/font9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4.fntdata"/><Relationship Id="rId49" Type="http://schemas.openxmlformats.org/officeDocument/2006/relationships/font" Target="fonts/font1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g>
</file>

<file path=ppt/media/image24.jp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9469d1f4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9469d1f4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02380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a9fa940987_1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a9fa940987_1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a9fa940987_1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a9fa940987_1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32534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a9fa940987_2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a9fa940987_2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a9fa940987_1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a9fa940987_1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a9fa940987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a9fa940987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a9fa940987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a9fa940987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92472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a9fa940987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a9fa940987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55836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a9fa940987_1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a9fa940987_1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28890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4" name="Google Shape;11064;ga9469d1f40_2_10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65" name="Google Shape;11065;ga9469d1f40_2_10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a9469d1f4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a9469d1f4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9469d1f4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9469d1f4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a9fa940987_3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a9fa940987_3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a9fa940987_3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a9fa940987_3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35058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a9469d1f40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a9469d1f40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a9fa940987_3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a9fa940987_3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44269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a9fa940987_2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a9fa940987_2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a9fa940987_3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a9fa940987_3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643858" y="1172225"/>
            <a:ext cx="677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643852" y="3261775"/>
            <a:ext cx="6770700" cy="5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7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9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0" name="Google Shape;140;p23"/>
          <p:cNvSpPr/>
          <p:nvPr/>
        </p:nvSpPr>
        <p:spPr>
          <a:xfrm flipH="1">
            <a:off x="50" y="4834275"/>
            <a:ext cx="4572000" cy="30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3"/>
          <p:cNvSpPr/>
          <p:nvPr/>
        </p:nvSpPr>
        <p:spPr>
          <a:xfrm flipH="1">
            <a:off x="4572000" y="4834275"/>
            <a:ext cx="4572000" cy="30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9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7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4" name="Google Shape;144;p24"/>
          <p:cNvSpPr txBox="1">
            <a:spLocks noGrp="1"/>
          </p:cNvSpPr>
          <p:nvPr>
            <p:ph type="subTitle" idx="1"/>
          </p:nvPr>
        </p:nvSpPr>
        <p:spPr>
          <a:xfrm>
            <a:off x="717800" y="1255775"/>
            <a:ext cx="4631700" cy="3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5" name="Google Shape;145;p24"/>
          <p:cNvSpPr/>
          <p:nvPr/>
        </p:nvSpPr>
        <p:spPr>
          <a:xfrm>
            <a:off x="7927800" y="2571600"/>
            <a:ext cx="12162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2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>
            <a:spLocks noGrp="1"/>
          </p:cNvSpPr>
          <p:nvPr>
            <p:ph type="subTitle" idx="1"/>
          </p:nvPr>
        </p:nvSpPr>
        <p:spPr>
          <a:xfrm>
            <a:off x="711900" y="14760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26"/>
          <p:cNvSpPr txBox="1">
            <a:spLocks noGrp="1"/>
          </p:cNvSpPr>
          <p:nvPr>
            <p:ph type="subTitle" idx="2"/>
          </p:nvPr>
        </p:nvSpPr>
        <p:spPr>
          <a:xfrm>
            <a:off x="711900" y="18514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26"/>
          <p:cNvSpPr txBox="1">
            <a:spLocks noGrp="1"/>
          </p:cNvSpPr>
          <p:nvPr>
            <p:ph type="subTitle" idx="3"/>
          </p:nvPr>
        </p:nvSpPr>
        <p:spPr>
          <a:xfrm>
            <a:off x="2983950" y="14760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26"/>
          <p:cNvSpPr txBox="1">
            <a:spLocks noGrp="1"/>
          </p:cNvSpPr>
          <p:nvPr>
            <p:ph type="subTitle" idx="4"/>
          </p:nvPr>
        </p:nvSpPr>
        <p:spPr>
          <a:xfrm>
            <a:off x="2983950" y="18514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1" name="Google Shape;161;p26"/>
          <p:cNvSpPr txBox="1">
            <a:spLocks noGrp="1"/>
          </p:cNvSpPr>
          <p:nvPr>
            <p:ph type="subTitle" idx="5"/>
          </p:nvPr>
        </p:nvSpPr>
        <p:spPr>
          <a:xfrm>
            <a:off x="5256000" y="14760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ubTitle" idx="6"/>
          </p:nvPr>
        </p:nvSpPr>
        <p:spPr>
          <a:xfrm>
            <a:off x="5256000" y="18514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subTitle" idx="7"/>
          </p:nvPr>
        </p:nvSpPr>
        <p:spPr>
          <a:xfrm>
            <a:off x="711900" y="29522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26"/>
          <p:cNvSpPr txBox="1">
            <a:spLocks noGrp="1"/>
          </p:cNvSpPr>
          <p:nvPr>
            <p:ph type="subTitle" idx="8"/>
          </p:nvPr>
        </p:nvSpPr>
        <p:spPr>
          <a:xfrm>
            <a:off x="711900" y="33276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5" name="Google Shape;165;p26"/>
          <p:cNvSpPr txBox="1">
            <a:spLocks noGrp="1"/>
          </p:cNvSpPr>
          <p:nvPr>
            <p:ph type="subTitle" idx="9"/>
          </p:nvPr>
        </p:nvSpPr>
        <p:spPr>
          <a:xfrm>
            <a:off x="2983950" y="29522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66" name="Google Shape;166;p26"/>
          <p:cNvSpPr txBox="1">
            <a:spLocks noGrp="1"/>
          </p:cNvSpPr>
          <p:nvPr>
            <p:ph type="subTitle" idx="13"/>
          </p:nvPr>
        </p:nvSpPr>
        <p:spPr>
          <a:xfrm>
            <a:off x="2983950" y="33276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26"/>
          <p:cNvSpPr txBox="1">
            <a:spLocks noGrp="1"/>
          </p:cNvSpPr>
          <p:nvPr>
            <p:ph type="subTitle" idx="14"/>
          </p:nvPr>
        </p:nvSpPr>
        <p:spPr>
          <a:xfrm>
            <a:off x="5256000" y="29522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26"/>
          <p:cNvSpPr txBox="1">
            <a:spLocks noGrp="1"/>
          </p:cNvSpPr>
          <p:nvPr>
            <p:ph type="subTitle" idx="15"/>
          </p:nvPr>
        </p:nvSpPr>
        <p:spPr>
          <a:xfrm>
            <a:off x="5256000" y="33276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9" name="Google Shape;169;p26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70" name="Google Shape;170;p26"/>
          <p:cNvSpPr/>
          <p:nvPr/>
        </p:nvSpPr>
        <p:spPr>
          <a:xfrm>
            <a:off x="7927800" y="2571600"/>
            <a:ext cx="12162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6"/>
          <p:cNvSpPr/>
          <p:nvPr/>
        </p:nvSpPr>
        <p:spPr>
          <a:xfrm>
            <a:off x="7927800" y="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96842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968275" y="3045375"/>
            <a:ext cx="44625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396835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/>
          <p:nvPr/>
        </p:nvSpPr>
        <p:spPr>
          <a:xfrm rot="10800000" flipH="1">
            <a:off x="1441925" y="2571600"/>
            <a:ext cx="1216200" cy="1592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/>
          <p:nvPr/>
        </p:nvSpPr>
        <p:spPr>
          <a:xfrm rot="10800000" flipH="1">
            <a:off x="2658125" y="0"/>
            <a:ext cx="12162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Barlow"/>
              <a:buChar char="●"/>
              <a:defRPr sz="12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Font typeface="Barlow"/>
              <a:buChar char="○"/>
              <a:defRPr sz="1200"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Barlow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13225" y="38404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13225" y="38404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713225" y="2371675"/>
            <a:ext cx="2987100" cy="12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"/>
              <a:defRPr sz="1400"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●"/>
              <a:defRPr sz="1200"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■"/>
              <a:defRPr sz="1200"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●"/>
              <a:defRPr sz="1200"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○"/>
              <a:defRPr sz="1200"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■"/>
              <a:defRPr sz="1200"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●"/>
              <a:defRPr sz="1200"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○"/>
              <a:defRPr sz="1200"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43"/>
              </a:buClr>
              <a:buSzPts val="1400"/>
              <a:buFont typeface="Quicksand Medium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3962400" y="2371675"/>
            <a:ext cx="2987100" cy="12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"/>
              <a:defRPr sz="1400"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●"/>
              <a:defRPr sz="1200"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■"/>
              <a:defRPr sz="1200"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●"/>
              <a:defRPr sz="1200"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○"/>
              <a:defRPr sz="1200"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■"/>
              <a:defRPr sz="1200"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●"/>
              <a:defRPr sz="1200"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○"/>
              <a:defRPr sz="1200"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43"/>
              </a:buClr>
              <a:buSzPts val="1400"/>
              <a:buFont typeface="Quicksand Medium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713225" y="1925800"/>
            <a:ext cx="2987100" cy="4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b="1">
                <a:solidFill>
                  <a:schemeClr val="accent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3962400" y="1925800"/>
            <a:ext cx="2987100" cy="4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7520700" y="205110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6304500" y="0"/>
            <a:ext cx="1216200" cy="205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1156525" y="1340400"/>
            <a:ext cx="42321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1156525" y="2096100"/>
            <a:ext cx="4232100" cy="20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>
                <a:solidFill>
                  <a:schemeClr val="accent2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/>
          <p:nvPr/>
        </p:nvSpPr>
        <p:spPr>
          <a:xfrm>
            <a:off x="6732125" y="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7"/>
          <p:cNvSpPr/>
          <p:nvPr/>
        </p:nvSpPr>
        <p:spPr>
          <a:xfrm>
            <a:off x="7951325" y="2571750"/>
            <a:ext cx="12162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713225" y="1170000"/>
            <a:ext cx="5533200" cy="28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" name="Google Shape;40;p8"/>
          <p:cNvSpPr/>
          <p:nvPr/>
        </p:nvSpPr>
        <p:spPr>
          <a:xfrm>
            <a:off x="6732125" y="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8"/>
          <p:cNvSpPr/>
          <p:nvPr/>
        </p:nvSpPr>
        <p:spPr>
          <a:xfrm>
            <a:off x="7951325" y="2571750"/>
            <a:ext cx="1216200" cy="1345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71337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713225" y="3045375"/>
            <a:ext cx="44625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title" idx="2" hasCustomPrompt="1"/>
          </p:nvPr>
        </p:nvSpPr>
        <p:spPr>
          <a:xfrm>
            <a:off x="71330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46" name="Google Shape;46;p9"/>
          <p:cNvSpPr/>
          <p:nvPr/>
        </p:nvSpPr>
        <p:spPr>
          <a:xfrm>
            <a:off x="5270400" y="979500"/>
            <a:ext cx="1216200" cy="1592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>
            <a:off x="6486600" y="2571900"/>
            <a:ext cx="12162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ctrTitle" idx="2"/>
          </p:nvPr>
        </p:nvSpPr>
        <p:spPr>
          <a:xfrm>
            <a:off x="2310350" y="1446813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3" hasCustomPrompt="1"/>
          </p:nvPr>
        </p:nvSpPr>
        <p:spPr>
          <a:xfrm>
            <a:off x="717800" y="1521025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1"/>
          </p:nvPr>
        </p:nvSpPr>
        <p:spPr>
          <a:xfrm>
            <a:off x="2310350" y="185887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ctrTitle" idx="4"/>
          </p:nvPr>
        </p:nvSpPr>
        <p:spPr>
          <a:xfrm>
            <a:off x="6233050" y="1446813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title" idx="5" hasCustomPrompt="1"/>
          </p:nvPr>
        </p:nvSpPr>
        <p:spPr>
          <a:xfrm>
            <a:off x="4686400" y="1521025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6"/>
          </p:nvPr>
        </p:nvSpPr>
        <p:spPr>
          <a:xfrm>
            <a:off x="6275800" y="1858878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ctrTitle" idx="7"/>
          </p:nvPr>
        </p:nvSpPr>
        <p:spPr>
          <a:xfrm>
            <a:off x="2310350" y="2868777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title" idx="8" hasCustomPrompt="1"/>
          </p:nvPr>
        </p:nvSpPr>
        <p:spPr>
          <a:xfrm>
            <a:off x="717800" y="2960450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9"/>
          </p:nvPr>
        </p:nvSpPr>
        <p:spPr>
          <a:xfrm>
            <a:off x="2310350" y="329832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ctrTitle" idx="13"/>
          </p:nvPr>
        </p:nvSpPr>
        <p:spPr>
          <a:xfrm>
            <a:off x="6275650" y="2868775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 idx="14" hasCustomPrompt="1"/>
          </p:nvPr>
        </p:nvSpPr>
        <p:spPr>
          <a:xfrm>
            <a:off x="4686400" y="2960450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5"/>
          </p:nvPr>
        </p:nvSpPr>
        <p:spPr>
          <a:xfrm>
            <a:off x="6275800" y="329832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50" y="4834275"/>
            <a:ext cx="4572000" cy="30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4572000" y="4834275"/>
            <a:ext cx="4572000" cy="30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8" r:id="rId8"/>
    <p:sldLayoutId id="2147483660" r:id="rId9"/>
    <p:sldLayoutId id="2147483669" r:id="rId10"/>
    <p:sldLayoutId id="2147483670" r:id="rId11"/>
    <p:sldLayoutId id="214748367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79" name="Google Shape;179;p2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4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>
            <a:spLocks noGrp="1"/>
          </p:cNvSpPr>
          <p:nvPr>
            <p:ph type="ctrTitle"/>
          </p:nvPr>
        </p:nvSpPr>
        <p:spPr>
          <a:xfrm>
            <a:off x="1575630" y="900318"/>
            <a:ext cx="7371124" cy="18642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accent5"/>
                </a:solidFill>
                <a:latin typeface="Montserrat" panose="00000500000000000000" pitchFamily="2" charset="0"/>
              </a:rPr>
              <a:t>ĐỀ TÀI: ỨNG DỤNG </a:t>
            </a:r>
            <a:r>
              <a:rPr lang="vi-VN" sz="3600" b="1" i="0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PHÁT TRIỂN ROBOT DÒ ĐƯỜNG TRÁNH VẬT CẢN, ĐIỀU KHIỂN</a:t>
            </a:r>
            <a:endParaRPr lang="vi-VN" sz="3600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EAF589-CD61-28D4-0C84-94C75E071B0B}"/>
              </a:ext>
            </a:extLst>
          </p:cNvPr>
          <p:cNvSpPr txBox="1"/>
          <p:nvPr/>
        </p:nvSpPr>
        <p:spPr>
          <a:xfrm>
            <a:off x="3851290" y="125968"/>
            <a:ext cx="14414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tx1"/>
                </a:solidFill>
                <a:latin typeface="Montserrat" panose="00000500000000000000" pitchFamily="2" charset="0"/>
              </a:rPr>
              <a:t>NHÓM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C4FA85-3ECC-D466-9BC6-CF51BE1B6746}"/>
              </a:ext>
            </a:extLst>
          </p:cNvPr>
          <p:cNvSpPr txBox="1"/>
          <p:nvPr/>
        </p:nvSpPr>
        <p:spPr>
          <a:xfrm>
            <a:off x="2226879" y="3224942"/>
            <a:ext cx="23102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tx1"/>
                </a:solidFill>
                <a:latin typeface="Montserrat" panose="00000500000000000000" pitchFamily="2" charset="0"/>
              </a:rPr>
              <a:t>Giảng</a:t>
            </a:r>
            <a:r>
              <a:rPr lang="en-US" b="1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Montserrat" panose="00000500000000000000" pitchFamily="2" charset="0"/>
              </a:rPr>
              <a:t>viên</a:t>
            </a:r>
            <a:r>
              <a:rPr lang="en-US" b="1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Montserrat" panose="00000500000000000000" pitchFamily="2" charset="0"/>
              </a:rPr>
              <a:t>hướng</a:t>
            </a:r>
            <a:r>
              <a:rPr lang="en-US" b="1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Montserrat" panose="00000500000000000000" pitchFamily="2" charset="0"/>
              </a:rPr>
              <a:t>dẫn</a:t>
            </a:r>
            <a:r>
              <a:rPr lang="en-US" b="1" dirty="0">
                <a:solidFill>
                  <a:schemeClr val="tx1"/>
                </a:solidFill>
                <a:latin typeface="Montserrat" panose="00000500000000000000" pitchFamily="2" charset="0"/>
              </a:rPr>
              <a:t>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6D0743-7149-4F23-210D-C806FC32726D}"/>
              </a:ext>
            </a:extLst>
          </p:cNvPr>
          <p:cNvSpPr txBox="1"/>
          <p:nvPr/>
        </p:nvSpPr>
        <p:spPr>
          <a:xfrm>
            <a:off x="4907759" y="3224941"/>
            <a:ext cx="16017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Montserrat" panose="00000500000000000000" pitchFamily="2" charset="0"/>
              </a:rPr>
              <a:t>ThS</a:t>
            </a:r>
            <a:r>
              <a:rPr lang="en-US" dirty="0">
                <a:latin typeface="Montserrat" panose="00000500000000000000" pitchFamily="2" charset="0"/>
              </a:rPr>
              <a:t>. </a:t>
            </a:r>
            <a:r>
              <a:rPr lang="en-US" dirty="0" err="1">
                <a:latin typeface="Montserrat" panose="00000500000000000000" pitchFamily="2" charset="0"/>
              </a:rPr>
              <a:t>Triệu</a:t>
            </a:r>
            <a:r>
              <a:rPr lang="en-US" dirty="0">
                <a:latin typeface="Montserrat" panose="00000500000000000000" pitchFamily="2" charset="0"/>
              </a:rPr>
              <a:t> </a:t>
            </a:r>
            <a:r>
              <a:rPr lang="en-US" dirty="0" err="1">
                <a:latin typeface="Montserrat" panose="00000500000000000000" pitchFamily="2" charset="0"/>
              </a:rPr>
              <a:t>Quân</a:t>
            </a:r>
            <a:endParaRPr lang="en-US" dirty="0">
              <a:latin typeface="Montserrat" panose="000005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490088-9EC0-7161-078F-CAD796B90C00}"/>
              </a:ext>
            </a:extLst>
          </p:cNvPr>
          <p:cNvSpPr txBox="1"/>
          <p:nvPr/>
        </p:nvSpPr>
        <p:spPr>
          <a:xfrm>
            <a:off x="2226879" y="3696424"/>
            <a:ext cx="26532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tx1"/>
                </a:solidFill>
                <a:latin typeface="Montserrat" panose="00000500000000000000" pitchFamily="2" charset="0"/>
              </a:rPr>
              <a:t>Nhóm</a:t>
            </a:r>
            <a:r>
              <a:rPr lang="en-US" b="1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Montserrat" panose="00000500000000000000" pitchFamily="2" charset="0"/>
              </a:rPr>
              <a:t>sinh</a:t>
            </a:r>
            <a:r>
              <a:rPr lang="en-US" b="1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Montserrat" panose="00000500000000000000" pitchFamily="2" charset="0"/>
              </a:rPr>
              <a:t>viên</a:t>
            </a:r>
            <a:r>
              <a:rPr lang="en-US" b="1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Montserrat" panose="00000500000000000000" pitchFamily="2" charset="0"/>
              </a:rPr>
              <a:t>thực</a:t>
            </a:r>
            <a:r>
              <a:rPr lang="en-US" b="1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Montserrat" panose="00000500000000000000" pitchFamily="2" charset="0"/>
              </a:rPr>
              <a:t>hiện</a:t>
            </a:r>
            <a:r>
              <a:rPr lang="en-US" b="1" dirty="0">
                <a:solidFill>
                  <a:schemeClr val="tx1"/>
                </a:solidFill>
                <a:latin typeface="Montserrat" panose="00000500000000000000" pitchFamily="2" charset="0"/>
              </a:rPr>
              <a:t>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B47B94-D030-3E8D-3FCC-AB5639ACA661}"/>
              </a:ext>
            </a:extLst>
          </p:cNvPr>
          <p:cNvSpPr txBox="1"/>
          <p:nvPr/>
        </p:nvSpPr>
        <p:spPr>
          <a:xfrm>
            <a:off x="4907759" y="3626691"/>
            <a:ext cx="3110147" cy="13485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err="1">
                <a:latin typeface="Montserrat" panose="00000500000000000000" pitchFamily="2" charset="0"/>
              </a:rPr>
              <a:t>Phùng</a:t>
            </a:r>
            <a:r>
              <a:rPr lang="en-US" dirty="0">
                <a:latin typeface="Montserrat" panose="00000500000000000000" pitchFamily="2" charset="0"/>
              </a:rPr>
              <a:t> </a:t>
            </a:r>
            <a:r>
              <a:rPr lang="en-US" dirty="0" err="1">
                <a:latin typeface="Montserrat" panose="00000500000000000000" pitchFamily="2" charset="0"/>
              </a:rPr>
              <a:t>Hoài</a:t>
            </a:r>
            <a:r>
              <a:rPr lang="en-US" dirty="0">
                <a:latin typeface="Montserrat" panose="00000500000000000000" pitchFamily="2" charset="0"/>
              </a:rPr>
              <a:t> </a:t>
            </a:r>
            <a:r>
              <a:rPr lang="en-US" dirty="0" err="1">
                <a:latin typeface="Montserrat" panose="00000500000000000000" pitchFamily="2" charset="0"/>
              </a:rPr>
              <a:t>Thương</a:t>
            </a:r>
            <a:r>
              <a:rPr lang="en-US" dirty="0">
                <a:latin typeface="Montserrat" panose="00000500000000000000" pitchFamily="2" charset="0"/>
              </a:rPr>
              <a:t> – CT040249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latin typeface="Montserrat" panose="00000500000000000000" pitchFamily="2" charset="0"/>
              </a:rPr>
              <a:t>Nguyễn</a:t>
            </a:r>
            <a:r>
              <a:rPr lang="en-US" dirty="0">
                <a:latin typeface="Montserrat" panose="00000500000000000000" pitchFamily="2" charset="0"/>
              </a:rPr>
              <a:t> </a:t>
            </a:r>
            <a:r>
              <a:rPr lang="en-US" dirty="0" err="1">
                <a:latin typeface="Montserrat" panose="00000500000000000000" pitchFamily="2" charset="0"/>
              </a:rPr>
              <a:t>Tuấn</a:t>
            </a:r>
            <a:r>
              <a:rPr lang="en-US" dirty="0">
                <a:latin typeface="Montserrat" panose="00000500000000000000" pitchFamily="2" charset="0"/>
              </a:rPr>
              <a:t> </a:t>
            </a:r>
            <a:r>
              <a:rPr lang="en-US" dirty="0" err="1">
                <a:latin typeface="Montserrat" panose="00000500000000000000" pitchFamily="2" charset="0"/>
              </a:rPr>
              <a:t>Đạt</a:t>
            </a:r>
            <a:r>
              <a:rPr lang="en-US" dirty="0">
                <a:latin typeface="Montserrat" panose="00000500000000000000" pitchFamily="2" charset="0"/>
              </a:rPr>
              <a:t> – CT040214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latin typeface="Montserrat" panose="00000500000000000000" pitchFamily="2" charset="0"/>
              </a:rPr>
              <a:t>Nguyễn</a:t>
            </a:r>
            <a:r>
              <a:rPr lang="en-US" dirty="0">
                <a:latin typeface="Montserrat" panose="00000500000000000000" pitchFamily="2" charset="0"/>
              </a:rPr>
              <a:t> Minh </a:t>
            </a:r>
            <a:r>
              <a:rPr lang="en-US" dirty="0" err="1">
                <a:latin typeface="Montserrat" panose="00000500000000000000" pitchFamily="2" charset="0"/>
              </a:rPr>
              <a:t>Thiệu</a:t>
            </a:r>
            <a:r>
              <a:rPr lang="en-US" dirty="0">
                <a:latin typeface="Montserrat" panose="00000500000000000000" pitchFamily="2" charset="0"/>
              </a:rPr>
              <a:t> – CT040246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latin typeface="Montserrat" panose="00000500000000000000" pitchFamily="2" charset="0"/>
              </a:rPr>
              <a:t>Lại</a:t>
            </a:r>
            <a:r>
              <a:rPr lang="en-US" dirty="0">
                <a:latin typeface="Montserrat" panose="00000500000000000000" pitchFamily="2" charset="0"/>
              </a:rPr>
              <a:t> </a:t>
            </a:r>
            <a:r>
              <a:rPr lang="en-US" dirty="0" err="1">
                <a:latin typeface="Montserrat" panose="00000500000000000000" pitchFamily="2" charset="0"/>
              </a:rPr>
              <a:t>Xuân</a:t>
            </a:r>
            <a:r>
              <a:rPr lang="en-US" dirty="0">
                <a:latin typeface="Montserrat" panose="00000500000000000000" pitchFamily="2" charset="0"/>
              </a:rPr>
              <a:t> </a:t>
            </a:r>
            <a:r>
              <a:rPr lang="en-US" dirty="0" err="1">
                <a:latin typeface="Montserrat" panose="00000500000000000000" pitchFamily="2" charset="0"/>
              </a:rPr>
              <a:t>Trường</a:t>
            </a:r>
            <a:r>
              <a:rPr lang="en-US" dirty="0">
                <a:latin typeface="Montserrat" panose="00000500000000000000" pitchFamily="2" charset="0"/>
              </a:rPr>
              <a:t> – CT040251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AE4C3E7-DE11-F903-7AFB-E60C4F6296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6450" y="826683"/>
            <a:ext cx="2002384" cy="384663"/>
          </a:xfrm>
        </p:spPr>
        <p:txBody>
          <a:bodyPr/>
          <a:lstStyle/>
          <a:p>
            <a:pPr marL="139700" indent="0">
              <a:buNone/>
            </a:pPr>
            <a:r>
              <a:rPr lang="en-US" sz="2000" dirty="0">
                <a:solidFill>
                  <a:schemeClr val="accent5"/>
                </a:solidFill>
              </a:rPr>
              <a:t>1.1 </a:t>
            </a:r>
            <a:r>
              <a:rPr lang="en-US" sz="2000" dirty="0" err="1">
                <a:solidFill>
                  <a:schemeClr val="accent5"/>
                </a:solidFill>
              </a:rPr>
              <a:t>Sơ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đồ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khối</a:t>
            </a:r>
            <a:endParaRPr lang="en-US" sz="2000" dirty="0">
              <a:solidFill>
                <a:schemeClr val="accent5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961A7DF-3CB7-CA4C-B1CD-EF501BEE2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450" y="167273"/>
            <a:ext cx="7717500" cy="572700"/>
          </a:xfrm>
        </p:spPr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thể</a:t>
            </a: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2386F65-215B-7267-FE85-2D49A51B81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1183" y="1471381"/>
            <a:ext cx="4921633" cy="3240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4852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AE4C3E7-DE11-F903-7AFB-E60C4F6296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0325" y="163451"/>
            <a:ext cx="7157736" cy="384663"/>
          </a:xfrm>
        </p:spPr>
        <p:txBody>
          <a:bodyPr/>
          <a:lstStyle/>
          <a:p>
            <a:pPr marL="139700" indent="0">
              <a:buNone/>
            </a:pPr>
            <a:r>
              <a:rPr lang="en-US" sz="2000" dirty="0">
                <a:solidFill>
                  <a:schemeClr val="accent5"/>
                </a:solidFill>
              </a:rPr>
              <a:t>1.2 </a:t>
            </a:r>
            <a:r>
              <a:rPr lang="en-US" sz="2000" dirty="0" err="1">
                <a:solidFill>
                  <a:schemeClr val="accent5"/>
                </a:solidFill>
              </a:rPr>
              <a:t>Lưu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đồ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thuật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toán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điều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khiển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và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tự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hành</a:t>
            </a:r>
            <a:endParaRPr lang="en-US" sz="2000" dirty="0">
              <a:solidFill>
                <a:schemeClr val="accent5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A807BD-AE5E-E760-ACBA-62DBC3FEE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668" y="687564"/>
            <a:ext cx="6158663" cy="4365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1517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AE4C3E7-DE11-F903-7AFB-E60C4F6296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0325" y="163451"/>
            <a:ext cx="7157736" cy="384663"/>
          </a:xfrm>
        </p:spPr>
        <p:txBody>
          <a:bodyPr/>
          <a:lstStyle/>
          <a:p>
            <a:pPr marL="139700" indent="0">
              <a:buNone/>
            </a:pPr>
            <a:r>
              <a:rPr lang="en-US" sz="2000" dirty="0">
                <a:solidFill>
                  <a:schemeClr val="accent5"/>
                </a:solidFill>
              </a:rPr>
              <a:t>1.3 </a:t>
            </a:r>
            <a:r>
              <a:rPr lang="en-US" sz="2000" dirty="0" err="1">
                <a:solidFill>
                  <a:schemeClr val="accent5"/>
                </a:solidFill>
              </a:rPr>
              <a:t>Lưu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đồ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thuật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toán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tránh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vật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cản</a:t>
            </a:r>
            <a:endParaRPr lang="en-US" sz="2000" dirty="0">
              <a:solidFill>
                <a:schemeClr val="accent5"/>
              </a:solidFill>
            </a:endParaRPr>
          </a:p>
        </p:txBody>
      </p:sp>
      <p:sp>
        <p:nvSpPr>
          <p:cNvPr id="3" name="Google Shape;466;p48">
            <a:extLst>
              <a:ext uri="{FF2B5EF4-FFF2-40B4-BE49-F238E27FC236}">
                <a16:creationId xmlns:a16="http://schemas.microsoft.com/office/drawing/2014/main" id="{79310CEA-F2C5-ADD3-874F-F5FB935BC667}"/>
              </a:ext>
            </a:extLst>
          </p:cNvPr>
          <p:cNvSpPr/>
          <p:nvPr/>
        </p:nvSpPr>
        <p:spPr>
          <a:xfrm>
            <a:off x="7927800" y="3092400"/>
            <a:ext cx="1216200" cy="205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465;p48">
            <a:extLst>
              <a:ext uri="{FF2B5EF4-FFF2-40B4-BE49-F238E27FC236}">
                <a16:creationId xmlns:a16="http://schemas.microsoft.com/office/drawing/2014/main" id="{37D5C9FE-FE67-8CB3-D446-70F430931486}"/>
              </a:ext>
            </a:extLst>
          </p:cNvPr>
          <p:cNvSpPr/>
          <p:nvPr/>
        </p:nvSpPr>
        <p:spPr>
          <a:xfrm>
            <a:off x="7927800" y="52080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A3AFABA1-8A76-F3AC-A9BE-8AFF3B0EB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143" y="789000"/>
            <a:ext cx="6134100" cy="3990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3264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AE4C3E7-DE11-F903-7AFB-E60C4F6296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0325" y="163451"/>
            <a:ext cx="7157736" cy="384663"/>
          </a:xfrm>
        </p:spPr>
        <p:txBody>
          <a:bodyPr/>
          <a:lstStyle/>
          <a:p>
            <a:pPr marL="139700" indent="0">
              <a:buNone/>
            </a:pPr>
            <a:r>
              <a:rPr lang="en-US" sz="2000" dirty="0">
                <a:solidFill>
                  <a:schemeClr val="accent5"/>
                </a:solidFill>
              </a:rPr>
              <a:t>1.4 </a:t>
            </a:r>
            <a:r>
              <a:rPr lang="en-US" sz="2000" dirty="0" err="1">
                <a:solidFill>
                  <a:schemeClr val="accent5"/>
                </a:solidFill>
              </a:rPr>
              <a:t>Lưu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đồ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thuật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toán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tránh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hố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sâu</a:t>
            </a:r>
            <a:endParaRPr lang="en-US" sz="2000" dirty="0">
              <a:solidFill>
                <a:schemeClr val="accent5"/>
              </a:solidFill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E2A92BC-971A-EDD4-C2E9-B7B25A130C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565" y="725187"/>
            <a:ext cx="5180869" cy="4063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465;p48">
            <a:extLst>
              <a:ext uri="{FF2B5EF4-FFF2-40B4-BE49-F238E27FC236}">
                <a16:creationId xmlns:a16="http://schemas.microsoft.com/office/drawing/2014/main" id="{E567C41D-B590-2BC7-F848-526B64512FFC}"/>
              </a:ext>
            </a:extLst>
          </p:cNvPr>
          <p:cNvSpPr/>
          <p:nvPr/>
        </p:nvSpPr>
        <p:spPr>
          <a:xfrm>
            <a:off x="7927800" y="52080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466;p48">
            <a:extLst>
              <a:ext uri="{FF2B5EF4-FFF2-40B4-BE49-F238E27FC236}">
                <a16:creationId xmlns:a16="http://schemas.microsoft.com/office/drawing/2014/main" id="{A9E8DFE2-94DA-8ACF-329D-DF2D8ECE0970}"/>
              </a:ext>
            </a:extLst>
          </p:cNvPr>
          <p:cNvSpPr/>
          <p:nvPr/>
        </p:nvSpPr>
        <p:spPr>
          <a:xfrm>
            <a:off x="7927800" y="3092400"/>
            <a:ext cx="1216200" cy="205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77577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AE4C3E7-DE11-F903-7AFB-E60C4F6296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0325" y="163451"/>
            <a:ext cx="7157736" cy="384663"/>
          </a:xfrm>
        </p:spPr>
        <p:txBody>
          <a:bodyPr/>
          <a:lstStyle/>
          <a:p>
            <a:pPr marL="139700" indent="0">
              <a:buNone/>
            </a:pPr>
            <a:r>
              <a:rPr lang="en-US" sz="2000" dirty="0">
                <a:solidFill>
                  <a:schemeClr val="accent5"/>
                </a:solidFill>
              </a:rPr>
              <a:t>1.5 </a:t>
            </a:r>
            <a:r>
              <a:rPr lang="en-US" sz="2000" dirty="0" err="1">
                <a:solidFill>
                  <a:schemeClr val="accent5"/>
                </a:solidFill>
              </a:rPr>
              <a:t>Biểu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đồ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Usecase</a:t>
            </a:r>
            <a:endParaRPr lang="en-US" sz="2000" dirty="0">
              <a:solidFill>
                <a:schemeClr val="accent5"/>
              </a:solidFill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162F80E8-158E-383B-C40D-441F7183B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0428" y="744921"/>
            <a:ext cx="5703144" cy="4047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195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AE4C3E7-DE11-F903-7AFB-E60C4F6296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0324" y="163451"/>
            <a:ext cx="7287775" cy="384663"/>
          </a:xfrm>
        </p:spPr>
        <p:txBody>
          <a:bodyPr/>
          <a:lstStyle/>
          <a:p>
            <a:pPr marL="139700" indent="0">
              <a:buNone/>
            </a:pPr>
            <a:r>
              <a:rPr lang="en-US" sz="2000" dirty="0">
                <a:solidFill>
                  <a:schemeClr val="accent5"/>
                </a:solidFill>
              </a:rPr>
              <a:t>1.6 </a:t>
            </a:r>
            <a:r>
              <a:rPr lang="en-US" sz="2000" dirty="0" err="1">
                <a:solidFill>
                  <a:schemeClr val="accent5"/>
                </a:solidFill>
              </a:rPr>
              <a:t>Biểu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đồ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nhận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lệnh</a:t>
            </a:r>
            <a:r>
              <a:rPr lang="en-US" sz="2000" dirty="0">
                <a:solidFill>
                  <a:schemeClr val="accent5"/>
                </a:solidFill>
              </a:rPr>
              <a:t> ở </a:t>
            </a:r>
            <a:r>
              <a:rPr lang="en-US" sz="2000" dirty="0" err="1">
                <a:solidFill>
                  <a:schemeClr val="accent5"/>
                </a:solidFill>
              </a:rPr>
              <a:t>chế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độ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người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dùng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điều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khiển</a:t>
            </a:r>
            <a:endParaRPr lang="en-US" sz="2000" dirty="0">
              <a:solidFill>
                <a:schemeClr val="accent5"/>
              </a:solidFill>
            </a:endParaRP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B80048CB-91E7-0BDD-CA11-F6E19BF09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6471" y="778190"/>
            <a:ext cx="5711058" cy="4036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79559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AE4C3E7-DE11-F903-7AFB-E60C4F6296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0324" y="163451"/>
            <a:ext cx="7287775" cy="384663"/>
          </a:xfrm>
        </p:spPr>
        <p:txBody>
          <a:bodyPr/>
          <a:lstStyle/>
          <a:p>
            <a:pPr marL="139700" indent="0">
              <a:buNone/>
            </a:pPr>
            <a:r>
              <a:rPr lang="en-US" sz="2000" dirty="0">
                <a:solidFill>
                  <a:schemeClr val="accent5"/>
                </a:solidFill>
              </a:rPr>
              <a:t>1.7 </a:t>
            </a:r>
            <a:r>
              <a:rPr lang="en-US" sz="2000" dirty="0" err="1">
                <a:solidFill>
                  <a:schemeClr val="accent5"/>
                </a:solidFill>
              </a:rPr>
              <a:t>Biểu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đồ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tuần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tự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nhận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lệnh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tự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hành</a:t>
            </a:r>
            <a:endParaRPr lang="en-US" sz="2000" dirty="0">
              <a:solidFill>
                <a:schemeClr val="accent5"/>
              </a:solidFill>
            </a:endParaRP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8725BB49-653B-8172-6964-D5EDDE2290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858" y="1119517"/>
            <a:ext cx="7098283" cy="3432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73864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AE4C3E7-DE11-F903-7AFB-E60C4F6296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6450" y="739973"/>
            <a:ext cx="3693236" cy="384663"/>
          </a:xfrm>
        </p:spPr>
        <p:txBody>
          <a:bodyPr/>
          <a:lstStyle/>
          <a:p>
            <a:pPr marL="139700" indent="0">
              <a:buNone/>
            </a:pPr>
            <a:r>
              <a:rPr lang="en-US" sz="2000" dirty="0">
                <a:solidFill>
                  <a:schemeClr val="accent5"/>
                </a:solidFill>
              </a:rPr>
              <a:t>2.1 </a:t>
            </a:r>
            <a:r>
              <a:rPr lang="en-US" sz="2000" dirty="0" err="1">
                <a:solidFill>
                  <a:schemeClr val="accent5"/>
                </a:solidFill>
              </a:rPr>
              <a:t>Sơ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đồ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nguyên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lý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mạch</a:t>
            </a:r>
            <a:endParaRPr lang="en-US" sz="2000" dirty="0">
              <a:solidFill>
                <a:schemeClr val="accent5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961A7DF-3CB7-CA4C-B1CD-EF501BEE2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450" y="167273"/>
            <a:ext cx="7717500" cy="572700"/>
          </a:xfrm>
        </p:spPr>
        <p:txBody>
          <a:bodyPr/>
          <a:lstStyle/>
          <a:p>
            <a:r>
              <a:rPr lang="en-US" dirty="0"/>
              <a:t>2.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cứng</a:t>
            </a:r>
            <a:endParaRPr lang="en-US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B4BB32B1-FC15-271E-A8C3-97489C849E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0895" y="1312672"/>
            <a:ext cx="5219126" cy="3527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89138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AE4C3E7-DE11-F903-7AFB-E60C4F6296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0324" y="163451"/>
            <a:ext cx="7287775" cy="384663"/>
          </a:xfrm>
        </p:spPr>
        <p:txBody>
          <a:bodyPr/>
          <a:lstStyle/>
          <a:p>
            <a:pPr marL="139700" indent="0">
              <a:buNone/>
            </a:pPr>
            <a:r>
              <a:rPr lang="en-US" sz="2000" dirty="0">
                <a:solidFill>
                  <a:schemeClr val="accent5"/>
                </a:solidFill>
              </a:rPr>
              <a:t>2.2 </a:t>
            </a:r>
            <a:r>
              <a:rPr lang="en-US" sz="2000" dirty="0" err="1">
                <a:solidFill>
                  <a:schemeClr val="accent5"/>
                </a:solidFill>
              </a:rPr>
              <a:t>Các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thiết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bị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phần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 err="1">
                <a:solidFill>
                  <a:schemeClr val="accent5"/>
                </a:solidFill>
              </a:rPr>
              <a:t>cứng</a:t>
            </a:r>
            <a:endParaRPr lang="en-US" sz="2000" dirty="0">
              <a:solidFill>
                <a:schemeClr val="accent5"/>
              </a:solidFill>
            </a:endParaRP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D85AC2C9-0AB7-19B8-BD5B-494C881F1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128" y="830070"/>
            <a:ext cx="1441076" cy="729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4" name="Picture 6">
            <a:extLst>
              <a:ext uri="{FF2B5EF4-FFF2-40B4-BE49-F238E27FC236}">
                <a16:creationId xmlns:a16="http://schemas.microsoft.com/office/drawing/2014/main" id="{185C0A8F-0718-6015-EBD8-E607667C0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822" y="2571750"/>
            <a:ext cx="1784080" cy="907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6" name="Picture 8">
            <a:extLst>
              <a:ext uri="{FF2B5EF4-FFF2-40B4-BE49-F238E27FC236}">
                <a16:creationId xmlns:a16="http://schemas.microsoft.com/office/drawing/2014/main" id="{78E509E9-C14C-B887-703C-61656F17E9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070" y="2473050"/>
            <a:ext cx="1105256" cy="1105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73CEE60-36AB-2AE9-D484-C594DBD9D0A5}"/>
              </a:ext>
            </a:extLst>
          </p:cNvPr>
          <p:cNvSpPr txBox="1"/>
          <p:nvPr/>
        </p:nvSpPr>
        <p:spPr>
          <a:xfrm>
            <a:off x="2261174" y="3860962"/>
            <a:ext cx="18886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>
                <a:solidFill>
                  <a:schemeClr val="accent5"/>
                </a:solidFill>
                <a:latin typeface="Montserrat" panose="00000500000000000000" pitchFamily="2" charset="0"/>
              </a:rPr>
              <a:t>Cảm</a:t>
            </a:r>
            <a:r>
              <a:rPr lang="en-US" sz="1200" i="1" dirty="0">
                <a:solidFill>
                  <a:schemeClr val="accent5"/>
                </a:solidFill>
                <a:latin typeface="Montserrat" panose="00000500000000000000" pitchFamily="2" charset="0"/>
              </a:rPr>
              <a:t> </a:t>
            </a:r>
            <a:r>
              <a:rPr lang="en-US" sz="1200" i="1" dirty="0" err="1">
                <a:solidFill>
                  <a:schemeClr val="accent5"/>
                </a:solidFill>
                <a:latin typeface="Montserrat" panose="00000500000000000000" pitchFamily="2" charset="0"/>
              </a:rPr>
              <a:t>biến</a:t>
            </a:r>
            <a:r>
              <a:rPr lang="en-US" sz="1200" i="1" dirty="0">
                <a:solidFill>
                  <a:schemeClr val="accent5"/>
                </a:solidFill>
                <a:latin typeface="Montserrat" panose="00000500000000000000" pitchFamily="2" charset="0"/>
              </a:rPr>
              <a:t> </a:t>
            </a:r>
            <a:r>
              <a:rPr lang="en-US" sz="1200" i="1" dirty="0" err="1">
                <a:solidFill>
                  <a:schemeClr val="accent5"/>
                </a:solidFill>
                <a:latin typeface="Montserrat" panose="00000500000000000000" pitchFamily="2" charset="0"/>
              </a:rPr>
              <a:t>hồng</a:t>
            </a:r>
            <a:r>
              <a:rPr lang="en-US" sz="1200" i="1" dirty="0">
                <a:solidFill>
                  <a:schemeClr val="accent5"/>
                </a:solidFill>
                <a:latin typeface="Montserrat" panose="00000500000000000000" pitchFamily="2" charset="0"/>
              </a:rPr>
              <a:t> </a:t>
            </a:r>
            <a:r>
              <a:rPr lang="en-US" sz="1200" i="1" dirty="0" err="1">
                <a:solidFill>
                  <a:schemeClr val="accent5"/>
                </a:solidFill>
                <a:latin typeface="Montserrat" panose="00000500000000000000" pitchFamily="2" charset="0"/>
              </a:rPr>
              <a:t>ngoại</a:t>
            </a:r>
            <a:endParaRPr lang="en-US" sz="1200" i="1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A4FA5B-EE83-96A2-5AD4-0A1E5343863C}"/>
              </a:ext>
            </a:extLst>
          </p:cNvPr>
          <p:cNvSpPr txBox="1"/>
          <p:nvPr/>
        </p:nvSpPr>
        <p:spPr>
          <a:xfrm>
            <a:off x="525341" y="3876350"/>
            <a:ext cx="12632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1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Module L298</a:t>
            </a:r>
            <a:r>
              <a:rPr lang="en-US" sz="1200" b="0" i="0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 </a:t>
            </a:r>
            <a:endParaRPr lang="en-US" sz="1200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AB251-3E30-2700-1CA6-3603E3C72F80}"/>
              </a:ext>
            </a:extLst>
          </p:cNvPr>
          <p:cNvSpPr txBox="1"/>
          <p:nvPr/>
        </p:nvSpPr>
        <p:spPr>
          <a:xfrm>
            <a:off x="441541" y="1759505"/>
            <a:ext cx="143088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1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Arduino Uno R3</a:t>
            </a:r>
            <a:endParaRPr lang="en-US" sz="1200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  <p:pic>
        <p:nvPicPr>
          <p:cNvPr id="12300" name="Picture 12">
            <a:extLst>
              <a:ext uri="{FF2B5EF4-FFF2-40B4-BE49-F238E27FC236}">
                <a16:creationId xmlns:a16="http://schemas.microsoft.com/office/drawing/2014/main" id="{FAC93443-D910-5F93-4B1B-13427FEB7F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3919" y="621707"/>
            <a:ext cx="1885454" cy="1146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29C746F-FB55-0748-59D0-086A3188154A}"/>
              </a:ext>
            </a:extLst>
          </p:cNvPr>
          <p:cNvSpPr txBox="1"/>
          <p:nvPr/>
        </p:nvSpPr>
        <p:spPr>
          <a:xfrm>
            <a:off x="2154404" y="1759506"/>
            <a:ext cx="279117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1" dirty="0" err="1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Cảm</a:t>
            </a:r>
            <a:r>
              <a:rPr lang="en-US" sz="1200" b="0" i="1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en-US" sz="1200" b="0" i="1" dirty="0" err="1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biến</a:t>
            </a:r>
            <a:r>
              <a:rPr lang="en-US" sz="1200" b="0" i="1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en-US" sz="1200" b="0" i="1" dirty="0" err="1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siêu</a:t>
            </a:r>
            <a:r>
              <a:rPr lang="en-US" sz="1200" b="0" i="1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en-US" sz="1200" b="0" i="1" dirty="0" err="1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âm</a:t>
            </a:r>
            <a:r>
              <a:rPr lang="en-US" sz="1200" b="0" i="1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 HC-SR04</a:t>
            </a:r>
            <a:endParaRPr lang="en-US" sz="1200" i="1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  <p:pic>
        <p:nvPicPr>
          <p:cNvPr id="12302" name="Picture 14">
            <a:extLst>
              <a:ext uri="{FF2B5EF4-FFF2-40B4-BE49-F238E27FC236}">
                <a16:creationId xmlns:a16="http://schemas.microsoft.com/office/drawing/2014/main" id="{30AE3FFF-BD77-A76F-D334-86E5463A81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9" y="600769"/>
            <a:ext cx="1885454" cy="1102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E91E2EB-9CE2-0097-75EE-78E1707DF952}"/>
              </a:ext>
            </a:extLst>
          </p:cNvPr>
          <p:cNvSpPr txBox="1"/>
          <p:nvPr/>
        </p:nvSpPr>
        <p:spPr>
          <a:xfrm>
            <a:off x="4515249" y="1770359"/>
            <a:ext cx="24283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1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Module Bluetooth HC06</a:t>
            </a:r>
            <a:r>
              <a:rPr lang="en-US" sz="1200" b="0" i="0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 </a:t>
            </a:r>
            <a:endParaRPr lang="en-US" sz="1200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  <p:pic>
        <p:nvPicPr>
          <p:cNvPr id="12304" name="Picture 16">
            <a:extLst>
              <a:ext uri="{FF2B5EF4-FFF2-40B4-BE49-F238E27FC236}">
                <a16:creationId xmlns:a16="http://schemas.microsoft.com/office/drawing/2014/main" id="{F47EF4BA-FFED-CA8B-964F-2A7C963387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6516" y="2433820"/>
            <a:ext cx="1556421" cy="1346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3D236FE-DC15-DDD2-775D-B9375A7C43CA}"/>
              </a:ext>
            </a:extLst>
          </p:cNvPr>
          <p:cNvSpPr txBox="1"/>
          <p:nvPr/>
        </p:nvSpPr>
        <p:spPr>
          <a:xfrm>
            <a:off x="4499774" y="3860962"/>
            <a:ext cx="20299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1200" b="0" i="1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Động cơ một chiều và bánh xe robot</a:t>
            </a:r>
            <a:endParaRPr lang="en-US" sz="1200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4D5CB9-52F7-B4B1-6AB8-9E6DCA03144F}"/>
              </a:ext>
            </a:extLst>
          </p:cNvPr>
          <p:cNvSpPr txBox="1"/>
          <p:nvPr/>
        </p:nvSpPr>
        <p:spPr>
          <a:xfrm>
            <a:off x="6634021" y="1219726"/>
            <a:ext cx="2269949" cy="2318070"/>
          </a:xfrm>
          <a:prstGeom prst="rect">
            <a:avLst/>
          </a:prstGeom>
          <a:noFill/>
          <a:ln>
            <a:solidFill>
              <a:schemeClr val="accent6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 err="1">
                <a:solidFill>
                  <a:schemeClr val="accent5"/>
                </a:solidFill>
                <a:latin typeface="Montserrat" panose="00000500000000000000" pitchFamily="2" charset="0"/>
              </a:rPr>
              <a:t>Một</a:t>
            </a:r>
            <a:r>
              <a:rPr lang="en-US" b="1" dirty="0">
                <a:solidFill>
                  <a:schemeClr val="accent5"/>
                </a:solidFill>
                <a:latin typeface="Montserrat" panose="00000500000000000000" pitchFamily="2" charset="0"/>
              </a:rPr>
              <a:t> </a:t>
            </a:r>
            <a:r>
              <a:rPr lang="en-US" b="1" dirty="0" err="1">
                <a:solidFill>
                  <a:schemeClr val="accent5"/>
                </a:solidFill>
                <a:latin typeface="Montserrat" panose="00000500000000000000" pitchFamily="2" charset="0"/>
              </a:rPr>
              <a:t>số</a:t>
            </a:r>
            <a:r>
              <a:rPr lang="en-US" b="1" dirty="0">
                <a:solidFill>
                  <a:schemeClr val="accent5"/>
                </a:solidFill>
                <a:latin typeface="Montserrat" panose="00000500000000000000" pitchFamily="2" charset="0"/>
              </a:rPr>
              <a:t> </a:t>
            </a:r>
            <a:r>
              <a:rPr lang="en-US" b="1" dirty="0" err="1">
                <a:solidFill>
                  <a:schemeClr val="accent5"/>
                </a:solidFill>
                <a:latin typeface="Montserrat" panose="00000500000000000000" pitchFamily="2" charset="0"/>
              </a:rPr>
              <a:t>linh</a:t>
            </a:r>
            <a:r>
              <a:rPr lang="en-US" b="1" dirty="0">
                <a:solidFill>
                  <a:schemeClr val="accent5"/>
                </a:solidFill>
                <a:latin typeface="Montserrat" panose="00000500000000000000" pitchFamily="2" charset="0"/>
              </a:rPr>
              <a:t> </a:t>
            </a:r>
            <a:r>
              <a:rPr lang="en-US" b="1" dirty="0" err="1">
                <a:solidFill>
                  <a:schemeClr val="accent5"/>
                </a:solidFill>
                <a:latin typeface="Montserrat" panose="00000500000000000000" pitchFamily="2" charset="0"/>
              </a:rPr>
              <a:t>kiện</a:t>
            </a:r>
            <a:r>
              <a:rPr lang="en-US" b="1" dirty="0">
                <a:solidFill>
                  <a:schemeClr val="accent5"/>
                </a:solidFill>
                <a:latin typeface="Montserrat" panose="00000500000000000000" pitchFamily="2" charset="0"/>
              </a:rPr>
              <a:t> </a:t>
            </a:r>
            <a:r>
              <a:rPr lang="en-US" b="1" dirty="0" err="1">
                <a:solidFill>
                  <a:schemeClr val="accent5"/>
                </a:solidFill>
                <a:latin typeface="Montserrat" panose="00000500000000000000" pitchFamily="2" charset="0"/>
              </a:rPr>
              <a:t>khác</a:t>
            </a:r>
            <a:r>
              <a:rPr lang="en-US" b="1" dirty="0">
                <a:solidFill>
                  <a:schemeClr val="accent5"/>
                </a:solidFill>
                <a:latin typeface="Montserrat" panose="00000500000000000000" pitchFamily="2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b="1" dirty="0" err="1">
                <a:solidFill>
                  <a:schemeClr val="accent5"/>
                </a:solidFill>
                <a:latin typeface="Montserrat" panose="00000500000000000000" pitchFamily="2" charset="0"/>
              </a:rPr>
              <a:t>Khung</a:t>
            </a:r>
            <a:r>
              <a:rPr lang="en-US" b="1" dirty="0">
                <a:solidFill>
                  <a:schemeClr val="accent5"/>
                </a:solidFill>
                <a:latin typeface="Montserrat" panose="00000500000000000000" pitchFamily="2" charset="0"/>
              </a:rPr>
              <a:t> </a:t>
            </a:r>
            <a:r>
              <a:rPr lang="en-US" b="1" dirty="0" err="1">
                <a:solidFill>
                  <a:schemeClr val="accent5"/>
                </a:solidFill>
                <a:latin typeface="Montserrat" panose="00000500000000000000" pitchFamily="2" charset="0"/>
              </a:rPr>
              <a:t>xe</a:t>
            </a:r>
            <a:r>
              <a:rPr lang="en-US" b="1" dirty="0">
                <a:solidFill>
                  <a:schemeClr val="accent5"/>
                </a:solidFill>
                <a:latin typeface="Montserrat" panose="00000500000000000000" pitchFamily="2" charset="0"/>
              </a:rPr>
              <a:t> 4 bánh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b="1" dirty="0" err="1">
                <a:solidFill>
                  <a:schemeClr val="accent5"/>
                </a:solidFill>
                <a:latin typeface="Montserrat" panose="00000500000000000000" pitchFamily="2" charset="0"/>
              </a:rPr>
              <a:t>Tấm</a:t>
            </a:r>
            <a:r>
              <a:rPr lang="en-US" b="1" dirty="0">
                <a:solidFill>
                  <a:schemeClr val="accent5"/>
                </a:solidFill>
                <a:latin typeface="Montserrat" panose="00000500000000000000" pitchFamily="2" charset="0"/>
              </a:rPr>
              <a:t> </a:t>
            </a:r>
            <a:r>
              <a:rPr lang="en-US" b="1" dirty="0" err="1">
                <a:solidFill>
                  <a:schemeClr val="accent5"/>
                </a:solidFill>
                <a:latin typeface="Montserrat" panose="00000500000000000000" pitchFamily="2" charset="0"/>
              </a:rPr>
              <a:t>fomex</a:t>
            </a:r>
            <a:endParaRPr lang="en-US" b="1" dirty="0">
              <a:solidFill>
                <a:schemeClr val="accent5"/>
              </a:solidFill>
              <a:latin typeface="Montserrat" panose="00000500000000000000" pitchFamily="2" charset="0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b="1" dirty="0" err="1">
                <a:solidFill>
                  <a:schemeClr val="accent5"/>
                </a:solidFill>
                <a:latin typeface="Montserrat" panose="00000500000000000000" pitchFamily="2" charset="0"/>
              </a:rPr>
              <a:t>Dây</a:t>
            </a:r>
            <a:r>
              <a:rPr lang="en-US" b="1" dirty="0">
                <a:solidFill>
                  <a:schemeClr val="accent5"/>
                </a:solidFill>
                <a:latin typeface="Montserrat" panose="00000500000000000000" pitchFamily="2" charset="0"/>
              </a:rPr>
              <a:t> </a:t>
            </a:r>
            <a:r>
              <a:rPr lang="en-US" b="1" dirty="0" err="1">
                <a:solidFill>
                  <a:schemeClr val="accent5"/>
                </a:solidFill>
                <a:latin typeface="Montserrat" panose="00000500000000000000" pitchFamily="2" charset="0"/>
              </a:rPr>
              <a:t>cắm</a:t>
            </a:r>
            <a:r>
              <a:rPr lang="en-US" b="1" dirty="0">
                <a:solidFill>
                  <a:schemeClr val="accent5"/>
                </a:solidFill>
                <a:latin typeface="Montserrat" panose="00000500000000000000" pitchFamily="2" charset="0"/>
              </a:rPr>
              <a:t> </a:t>
            </a:r>
            <a:r>
              <a:rPr lang="en-US" b="1" dirty="0" err="1">
                <a:solidFill>
                  <a:schemeClr val="accent5"/>
                </a:solidFill>
                <a:latin typeface="Montserrat" panose="00000500000000000000" pitchFamily="2" charset="0"/>
              </a:rPr>
              <a:t>BreadBoard</a:t>
            </a:r>
            <a:endParaRPr lang="en-US" b="1" dirty="0">
              <a:solidFill>
                <a:schemeClr val="accent5"/>
              </a:solidFill>
              <a:latin typeface="Montserrat" panose="00000500000000000000" pitchFamily="2" charset="0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b="1" dirty="0" err="1">
                <a:solidFill>
                  <a:schemeClr val="accent5"/>
                </a:solidFill>
                <a:latin typeface="Montserrat" panose="00000500000000000000" pitchFamily="2" charset="0"/>
              </a:rPr>
              <a:t>Bộ</a:t>
            </a:r>
            <a:r>
              <a:rPr lang="en-US" b="1" dirty="0">
                <a:solidFill>
                  <a:schemeClr val="accent5"/>
                </a:solidFill>
                <a:latin typeface="Montserrat" panose="00000500000000000000" pitchFamily="2" charset="0"/>
              </a:rPr>
              <a:t> </a:t>
            </a:r>
            <a:r>
              <a:rPr lang="en-US" b="1" dirty="0" err="1">
                <a:solidFill>
                  <a:schemeClr val="accent5"/>
                </a:solidFill>
                <a:latin typeface="Montserrat" panose="00000500000000000000" pitchFamily="2" charset="0"/>
              </a:rPr>
              <a:t>nguồn</a:t>
            </a:r>
            <a:endParaRPr lang="en-US" b="1" dirty="0">
              <a:solidFill>
                <a:schemeClr val="accent5"/>
              </a:solidFill>
              <a:latin typeface="Montserrat" panose="00000500000000000000" pitchFamily="2" charset="0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b="1" dirty="0">
                <a:solidFill>
                  <a:schemeClr val="accent5"/>
                </a:solidFill>
                <a:latin typeface="Montserrat" panose="00000500000000000000" pitchFamily="2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799030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61A7DF-3CB7-CA4C-B1CD-EF501BEE2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450" y="167273"/>
            <a:ext cx="7717500" cy="572700"/>
          </a:xfrm>
        </p:spPr>
        <p:txBody>
          <a:bodyPr/>
          <a:lstStyle/>
          <a:p>
            <a:r>
              <a:rPr lang="en-US" dirty="0"/>
              <a:t>3.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mềm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endParaRPr lang="en-US" dirty="0"/>
          </a:p>
        </p:txBody>
      </p:sp>
      <p:pic>
        <p:nvPicPr>
          <p:cNvPr id="6" name="Picture 5" descr="Phần mềm lập trình mã nguồn mở miễn phí">
            <a:extLst>
              <a:ext uri="{FF2B5EF4-FFF2-40B4-BE49-F238E27FC236}">
                <a16:creationId xmlns:a16="http://schemas.microsoft.com/office/drawing/2014/main" id="{D1490499-594A-5427-B1E1-5A0E222AA3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86" r="18112"/>
          <a:stretch/>
        </p:blipFill>
        <p:spPr bwMode="auto">
          <a:xfrm>
            <a:off x="496450" y="1700754"/>
            <a:ext cx="2532500" cy="209282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314" name="Picture 2">
            <a:extLst>
              <a:ext uri="{FF2B5EF4-FFF2-40B4-BE49-F238E27FC236}">
                <a16:creationId xmlns:a16="http://schemas.microsoft.com/office/drawing/2014/main" id="{DCECAA77-7B47-9491-2D6E-E7FF30BBA8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6267" y="1070359"/>
            <a:ext cx="1391466" cy="2782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10C2BD-7EE4-C315-BF6A-2D1F1AF3D3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02" r="3944"/>
          <a:stretch/>
        </p:blipFill>
        <p:spPr bwMode="auto">
          <a:xfrm>
            <a:off x="6171034" y="2338271"/>
            <a:ext cx="2233893" cy="14553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D7306BB-2BF4-90A9-8974-5044EAC76826}"/>
              </a:ext>
            </a:extLst>
          </p:cNvPr>
          <p:cNvSpPr txBox="1"/>
          <p:nvPr/>
        </p:nvSpPr>
        <p:spPr>
          <a:xfrm>
            <a:off x="1187061" y="4071879"/>
            <a:ext cx="13227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  <a:latin typeface="Montserrat" panose="00000500000000000000" pitchFamily="2" charset="0"/>
              </a:rPr>
              <a:t>Arduino IDE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464F43-D1B4-7117-EB94-AAFABD7FEE99}"/>
              </a:ext>
            </a:extLst>
          </p:cNvPr>
          <p:cNvSpPr txBox="1"/>
          <p:nvPr/>
        </p:nvSpPr>
        <p:spPr>
          <a:xfrm>
            <a:off x="3788229" y="4077344"/>
            <a:ext cx="16225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  <a:latin typeface="Montserrat" panose="00000500000000000000" pitchFamily="2" charset="0"/>
              </a:rPr>
              <a:t>App </a:t>
            </a:r>
            <a:r>
              <a:rPr lang="en-US" b="1" dirty="0" err="1">
                <a:solidFill>
                  <a:schemeClr val="accent5"/>
                </a:solidFill>
                <a:latin typeface="Montserrat" panose="00000500000000000000" pitchFamily="2" charset="0"/>
              </a:rPr>
              <a:t>điều</a:t>
            </a:r>
            <a:r>
              <a:rPr lang="en-US" b="1" dirty="0">
                <a:solidFill>
                  <a:schemeClr val="accent5"/>
                </a:solidFill>
                <a:latin typeface="Montserrat" panose="00000500000000000000" pitchFamily="2" charset="0"/>
              </a:rPr>
              <a:t> </a:t>
            </a:r>
            <a:r>
              <a:rPr lang="en-US" b="1" dirty="0" err="1">
                <a:solidFill>
                  <a:schemeClr val="accent5"/>
                </a:solidFill>
                <a:latin typeface="Montserrat" panose="00000500000000000000" pitchFamily="2" charset="0"/>
              </a:rPr>
              <a:t>khiển</a:t>
            </a:r>
            <a:endParaRPr lang="en-US" b="1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1BADC0-70F4-10A9-5681-90E4758E109E}"/>
              </a:ext>
            </a:extLst>
          </p:cNvPr>
          <p:cNvSpPr txBox="1"/>
          <p:nvPr/>
        </p:nvSpPr>
        <p:spPr>
          <a:xfrm>
            <a:off x="6832566" y="4071879"/>
            <a:ext cx="9108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  <a:latin typeface="Montserrat" panose="00000500000000000000" pitchFamily="2" charset="0"/>
              </a:rPr>
              <a:t>Fritzing</a:t>
            </a:r>
          </a:p>
        </p:txBody>
      </p:sp>
    </p:spTree>
    <p:extLst>
      <p:ext uri="{BB962C8B-B14F-4D97-AF65-F5344CB8AC3E}">
        <p14:creationId xmlns:p14="http://schemas.microsoft.com/office/powerpoint/2010/main" val="1988401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2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Nội dung thuyết trình</a:t>
            </a:r>
            <a:endParaRPr dirty="0"/>
          </a:p>
        </p:txBody>
      </p:sp>
      <p:sp>
        <p:nvSpPr>
          <p:cNvPr id="198" name="Google Shape;198;p32"/>
          <p:cNvSpPr txBox="1">
            <a:spLocks noGrp="1"/>
          </p:cNvSpPr>
          <p:nvPr>
            <p:ph type="ctrTitle" idx="2"/>
          </p:nvPr>
        </p:nvSpPr>
        <p:spPr>
          <a:xfrm>
            <a:off x="2310350" y="1562765"/>
            <a:ext cx="2150400" cy="7840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Khảo sát và xây dựng bài toán</a:t>
            </a:r>
            <a:endParaRPr dirty="0"/>
          </a:p>
        </p:txBody>
      </p:sp>
      <p:sp>
        <p:nvSpPr>
          <p:cNvPr id="199" name="Google Shape;199;p32"/>
          <p:cNvSpPr txBox="1">
            <a:spLocks noGrp="1"/>
          </p:cNvSpPr>
          <p:nvPr>
            <p:ph type="title" idx="3"/>
          </p:nvPr>
        </p:nvSpPr>
        <p:spPr>
          <a:xfrm>
            <a:off x="717800" y="1521025"/>
            <a:ext cx="14934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01" name="Google Shape;201;p32"/>
          <p:cNvSpPr txBox="1">
            <a:spLocks noGrp="1"/>
          </p:cNvSpPr>
          <p:nvPr>
            <p:ph type="ctrTitle" idx="4"/>
          </p:nvPr>
        </p:nvSpPr>
        <p:spPr>
          <a:xfrm>
            <a:off x="6275600" y="1521025"/>
            <a:ext cx="2150400" cy="10159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Phân tích và thiết kế hệ thống</a:t>
            </a:r>
            <a:endParaRPr dirty="0"/>
          </a:p>
        </p:txBody>
      </p:sp>
      <p:sp>
        <p:nvSpPr>
          <p:cNvPr id="202" name="Google Shape;202;p32"/>
          <p:cNvSpPr txBox="1">
            <a:spLocks noGrp="1"/>
          </p:cNvSpPr>
          <p:nvPr>
            <p:ph type="title" idx="5"/>
          </p:nvPr>
        </p:nvSpPr>
        <p:spPr>
          <a:xfrm>
            <a:off x="4686400" y="1521025"/>
            <a:ext cx="14934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04" name="Google Shape;204;p32"/>
          <p:cNvSpPr txBox="1">
            <a:spLocks noGrp="1"/>
          </p:cNvSpPr>
          <p:nvPr>
            <p:ph type="ctrTitle" idx="7"/>
          </p:nvPr>
        </p:nvSpPr>
        <p:spPr>
          <a:xfrm>
            <a:off x="4460750" y="3134345"/>
            <a:ext cx="2150400" cy="9898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Thử nghiệm và đánh giá hệ thống</a:t>
            </a:r>
            <a:endParaRPr dirty="0"/>
          </a:p>
        </p:txBody>
      </p:sp>
      <p:sp>
        <p:nvSpPr>
          <p:cNvPr id="205" name="Google Shape;205;p32"/>
          <p:cNvSpPr txBox="1">
            <a:spLocks noGrp="1"/>
          </p:cNvSpPr>
          <p:nvPr>
            <p:ph type="title" idx="8"/>
          </p:nvPr>
        </p:nvSpPr>
        <p:spPr>
          <a:xfrm>
            <a:off x="2751551" y="3134345"/>
            <a:ext cx="14934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3999956" y="2150850"/>
            <a:ext cx="4462500" cy="22556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  <p:sp>
        <p:nvSpPr>
          <p:cNvPr id="224" name="Google Shape;224;p34"/>
          <p:cNvSpPr txBox="1">
            <a:spLocks noGrp="1"/>
          </p:cNvSpPr>
          <p:nvPr>
            <p:ph type="title" idx="2"/>
          </p:nvPr>
        </p:nvSpPr>
        <p:spPr>
          <a:xfrm>
            <a:off x="7068872" y="797242"/>
            <a:ext cx="1393584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01069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169BB7A9-E345-99ED-DD15-DD5341839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450" y="167273"/>
            <a:ext cx="7717500" cy="572700"/>
          </a:xfrm>
        </p:spPr>
        <p:txBody>
          <a:bodyPr/>
          <a:lstStyle/>
          <a:p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  <p:pic>
        <p:nvPicPr>
          <p:cNvPr id="8" name="Picture 7" descr="A toy car on a table&#10;&#10;Description automatically generated with medium confidence">
            <a:extLst>
              <a:ext uri="{FF2B5EF4-FFF2-40B4-BE49-F238E27FC236}">
                <a16:creationId xmlns:a16="http://schemas.microsoft.com/office/drawing/2014/main" id="{1607AAF6-D1D6-F6F0-1C14-09E41F0D3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364" y="1113198"/>
            <a:ext cx="3775836" cy="2842982"/>
          </a:xfrm>
          <a:prstGeom prst="rect">
            <a:avLst/>
          </a:prstGeom>
        </p:spPr>
      </p:pic>
      <p:pic>
        <p:nvPicPr>
          <p:cNvPr id="10" name="Picture 9" descr="A toy car on a table&#10;&#10;Description automatically generated with low confidence">
            <a:extLst>
              <a:ext uri="{FF2B5EF4-FFF2-40B4-BE49-F238E27FC236}">
                <a16:creationId xmlns:a16="http://schemas.microsoft.com/office/drawing/2014/main" id="{C470594E-424F-FC2C-72CA-43A894EB19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5650" y="1113199"/>
            <a:ext cx="3775836" cy="2842982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169BB7A9-E345-99ED-DD15-DD5341839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450" y="167273"/>
            <a:ext cx="7717500" cy="572700"/>
          </a:xfrm>
        </p:spPr>
        <p:txBody>
          <a:bodyPr/>
          <a:lstStyle/>
          <a:p>
            <a:r>
              <a:rPr lang="en-US" dirty="0"/>
              <a:t>Video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nghiệm</a:t>
            </a:r>
            <a:endParaRPr lang="en-US" dirty="0"/>
          </a:p>
        </p:txBody>
      </p:sp>
      <p:pic>
        <p:nvPicPr>
          <p:cNvPr id="2" name="9160019563840470949">
            <a:hlinkClick r:id="" action="ppaction://media"/>
            <a:extLst>
              <a:ext uri="{FF2B5EF4-FFF2-40B4-BE49-F238E27FC236}">
                <a16:creationId xmlns:a16="http://schemas.microsoft.com/office/drawing/2014/main" id="{D42F4AF7-0BD4-BF2D-E3BB-3B9C521A6B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0058" y="788868"/>
            <a:ext cx="6803883" cy="3833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55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61"/>
          <p:cNvSpPr txBox="1">
            <a:spLocks noGrp="1"/>
          </p:cNvSpPr>
          <p:nvPr>
            <p:ph type="subTitle" idx="2"/>
          </p:nvPr>
        </p:nvSpPr>
        <p:spPr>
          <a:xfrm>
            <a:off x="711897" y="1278167"/>
            <a:ext cx="6625693" cy="697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" dirty="0"/>
              <a:t>Hệ thống hoạt động ổn định trong nhiều ngày thử nghiệm</a:t>
            </a:r>
            <a:endParaRPr dirty="0"/>
          </a:p>
        </p:txBody>
      </p:sp>
      <p:sp>
        <p:nvSpPr>
          <p:cNvPr id="643" name="Google Shape;643;p61"/>
          <p:cNvSpPr txBox="1">
            <a:spLocks noGrp="1"/>
          </p:cNvSpPr>
          <p:nvPr>
            <p:ph type="title"/>
          </p:nvPr>
        </p:nvSpPr>
        <p:spPr>
          <a:xfrm>
            <a:off x="711900" y="192831"/>
            <a:ext cx="38542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Đánh giá hệ thống</a:t>
            </a:r>
            <a:endParaRPr dirty="0"/>
          </a:p>
        </p:txBody>
      </p:sp>
      <p:sp>
        <p:nvSpPr>
          <p:cNvPr id="24" name="Google Shape;632;p61">
            <a:extLst>
              <a:ext uri="{FF2B5EF4-FFF2-40B4-BE49-F238E27FC236}">
                <a16:creationId xmlns:a16="http://schemas.microsoft.com/office/drawing/2014/main" id="{E8911FCC-5FAA-A9E8-0EEE-73B5CEDC7638}"/>
              </a:ext>
            </a:extLst>
          </p:cNvPr>
          <p:cNvSpPr txBox="1">
            <a:spLocks/>
          </p:cNvSpPr>
          <p:nvPr/>
        </p:nvSpPr>
        <p:spPr>
          <a:xfrm>
            <a:off x="711898" y="2112685"/>
            <a:ext cx="6319652" cy="697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dò</a:t>
            </a:r>
            <a:r>
              <a:rPr lang="en-US" dirty="0"/>
              <a:t> line, </a:t>
            </a:r>
            <a:r>
              <a:rPr lang="en-US" dirty="0" err="1"/>
              <a:t>tránh</a:t>
            </a:r>
            <a:r>
              <a:rPr lang="en-US" dirty="0"/>
              <a:t> </a:t>
            </a:r>
            <a:r>
              <a:rPr lang="en-US" dirty="0" err="1"/>
              <a:t>vật</a:t>
            </a:r>
            <a:r>
              <a:rPr lang="en-US" dirty="0"/>
              <a:t> </a:t>
            </a:r>
            <a:r>
              <a:rPr lang="en-US" dirty="0" err="1"/>
              <a:t>cản</a:t>
            </a:r>
            <a:r>
              <a:rPr lang="en-US" dirty="0"/>
              <a:t>, </a:t>
            </a:r>
            <a:r>
              <a:rPr lang="en-US" dirty="0" err="1"/>
              <a:t>tránh</a:t>
            </a:r>
            <a:r>
              <a:rPr lang="en-US" dirty="0"/>
              <a:t> </a:t>
            </a:r>
            <a:r>
              <a:rPr lang="en-US" dirty="0" err="1"/>
              <a:t>hố</a:t>
            </a:r>
            <a:r>
              <a:rPr lang="en-US" dirty="0"/>
              <a:t> </a:t>
            </a:r>
            <a:r>
              <a:rPr lang="en-US" dirty="0" err="1"/>
              <a:t>sâu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endParaRPr lang="en-US" dirty="0"/>
          </a:p>
        </p:txBody>
      </p:sp>
      <p:sp>
        <p:nvSpPr>
          <p:cNvPr id="25" name="Google Shape;632;p61">
            <a:extLst>
              <a:ext uri="{FF2B5EF4-FFF2-40B4-BE49-F238E27FC236}">
                <a16:creationId xmlns:a16="http://schemas.microsoft.com/office/drawing/2014/main" id="{F3BBC08F-8768-516E-28C1-0A86FA863823}"/>
              </a:ext>
            </a:extLst>
          </p:cNvPr>
          <p:cNvSpPr txBox="1">
            <a:spLocks/>
          </p:cNvSpPr>
          <p:nvPr/>
        </p:nvSpPr>
        <p:spPr>
          <a:xfrm>
            <a:off x="711897" y="2947203"/>
            <a:ext cx="7010115" cy="697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 err="1"/>
              <a:t>Phản</a:t>
            </a:r>
            <a:r>
              <a:rPr lang="en-US" dirty="0"/>
              <a:t> </a:t>
            </a:r>
            <a:r>
              <a:rPr lang="en-US" dirty="0" err="1"/>
              <a:t>hồi</a:t>
            </a:r>
            <a:r>
              <a:rPr lang="en-US" dirty="0"/>
              <a:t> </a:t>
            </a:r>
            <a:r>
              <a:rPr lang="en-US" dirty="0" err="1"/>
              <a:t>nhanh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thao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thủ</a:t>
            </a:r>
            <a:r>
              <a:rPr lang="en-US" dirty="0"/>
              <a:t> </a:t>
            </a:r>
            <a:r>
              <a:rPr lang="en-US" dirty="0" err="1"/>
              <a:t>công</a:t>
            </a:r>
            <a:endParaRPr lang="en-US" dirty="0"/>
          </a:p>
        </p:txBody>
      </p:sp>
      <p:sp>
        <p:nvSpPr>
          <p:cNvPr id="26" name="Google Shape;632;p61">
            <a:extLst>
              <a:ext uri="{FF2B5EF4-FFF2-40B4-BE49-F238E27FC236}">
                <a16:creationId xmlns:a16="http://schemas.microsoft.com/office/drawing/2014/main" id="{69878424-0437-9684-7B4F-544D4EAC00DE}"/>
              </a:ext>
            </a:extLst>
          </p:cNvPr>
          <p:cNvSpPr txBox="1">
            <a:spLocks/>
          </p:cNvSpPr>
          <p:nvPr/>
        </p:nvSpPr>
        <p:spPr>
          <a:xfrm>
            <a:off x="711897" y="3781721"/>
            <a:ext cx="7010117" cy="697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 err="1"/>
              <a:t>Chuyển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linh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thủ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động</a:t>
            </a:r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7"/>
          <p:cNvSpPr txBox="1">
            <a:spLocks noGrp="1"/>
          </p:cNvSpPr>
          <p:nvPr>
            <p:ph type="title"/>
          </p:nvPr>
        </p:nvSpPr>
        <p:spPr>
          <a:xfrm>
            <a:off x="713225" y="1170000"/>
            <a:ext cx="5533200" cy="28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Kết luận</a:t>
            </a:r>
            <a:endParaRPr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64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7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 Kết quả đạt được</a:t>
            </a:r>
            <a:endParaRPr dirty="0"/>
          </a:p>
        </p:txBody>
      </p:sp>
      <p:sp>
        <p:nvSpPr>
          <p:cNvPr id="673" name="Google Shape;673;p64"/>
          <p:cNvSpPr txBox="1">
            <a:spLocks noGrp="1"/>
          </p:cNvSpPr>
          <p:nvPr>
            <p:ph type="subTitle" idx="1"/>
          </p:nvPr>
        </p:nvSpPr>
        <p:spPr>
          <a:xfrm>
            <a:off x="717799" y="1435470"/>
            <a:ext cx="7015412" cy="7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vi-VN" sz="1600" dirty="0">
                <a:solidFill>
                  <a:srgbClr val="000043"/>
                </a:solidFill>
              </a:rPr>
              <a:t>Nắm được cơ bản nguyên tắc hoạt động của hệ thống cũng như ứng dụng hệ điều hành nhúng thời gian thực </a:t>
            </a:r>
            <a:r>
              <a:rPr lang="en-US" sz="1600" dirty="0" err="1">
                <a:solidFill>
                  <a:srgbClr val="000043"/>
                </a:solidFill>
              </a:rPr>
              <a:t>vào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hệ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thống</a:t>
            </a:r>
            <a:endParaRPr lang="en-US" sz="1600" dirty="0">
              <a:solidFill>
                <a:srgbClr val="00004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600" dirty="0"/>
          </a:p>
        </p:txBody>
      </p:sp>
      <p:sp>
        <p:nvSpPr>
          <p:cNvPr id="2" name="Google Shape;673;p64">
            <a:extLst>
              <a:ext uri="{FF2B5EF4-FFF2-40B4-BE49-F238E27FC236}">
                <a16:creationId xmlns:a16="http://schemas.microsoft.com/office/drawing/2014/main" id="{D875A1D2-B47D-0A34-0B17-5AD0ACD3205E}"/>
              </a:ext>
            </a:extLst>
          </p:cNvPr>
          <p:cNvSpPr txBox="1">
            <a:spLocks/>
          </p:cNvSpPr>
          <p:nvPr/>
        </p:nvSpPr>
        <p:spPr>
          <a:xfrm>
            <a:off x="717799" y="2487765"/>
            <a:ext cx="6675777" cy="7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sz="1600" dirty="0" err="1">
                <a:solidFill>
                  <a:srgbClr val="000043"/>
                </a:solidFill>
              </a:rPr>
              <a:t>Hệ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thống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hoạt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động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ổn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định</a:t>
            </a:r>
            <a:r>
              <a:rPr lang="en-US" sz="1600" dirty="0">
                <a:solidFill>
                  <a:srgbClr val="000043"/>
                </a:solidFill>
              </a:rPr>
              <a:t>, </a:t>
            </a:r>
            <a:r>
              <a:rPr lang="en-US" sz="1600" dirty="0" err="1">
                <a:solidFill>
                  <a:srgbClr val="000043"/>
                </a:solidFill>
              </a:rPr>
              <a:t>các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chức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năng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chạy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chính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xác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đúng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như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yêu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cầu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đặt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ra</a:t>
            </a:r>
            <a:r>
              <a:rPr lang="en-US" sz="1600" dirty="0">
                <a:solidFill>
                  <a:srgbClr val="000043"/>
                </a:solidFill>
              </a:rPr>
              <a:t> ban </a:t>
            </a:r>
            <a:r>
              <a:rPr lang="en-US" sz="1600" dirty="0" err="1">
                <a:solidFill>
                  <a:srgbClr val="000043"/>
                </a:solidFill>
              </a:rPr>
              <a:t>đầu</a:t>
            </a:r>
            <a:endParaRPr lang="vi-VN" sz="1600" dirty="0">
              <a:solidFill>
                <a:srgbClr val="000043"/>
              </a:solidFill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Montserrat"/>
              <a:buNone/>
            </a:pPr>
            <a:endParaRPr lang="vi-VN" sz="1600" dirty="0"/>
          </a:p>
        </p:txBody>
      </p:sp>
      <p:sp>
        <p:nvSpPr>
          <p:cNvPr id="3" name="Google Shape;673;p64">
            <a:extLst>
              <a:ext uri="{FF2B5EF4-FFF2-40B4-BE49-F238E27FC236}">
                <a16:creationId xmlns:a16="http://schemas.microsoft.com/office/drawing/2014/main" id="{AC746FB5-CC68-8D0B-4C10-04309FCCD6AB}"/>
              </a:ext>
            </a:extLst>
          </p:cNvPr>
          <p:cNvSpPr txBox="1">
            <a:spLocks/>
          </p:cNvSpPr>
          <p:nvPr/>
        </p:nvSpPr>
        <p:spPr>
          <a:xfrm>
            <a:off x="717799" y="3540060"/>
            <a:ext cx="7015412" cy="7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sz="1600" dirty="0" err="1">
                <a:solidFill>
                  <a:srgbClr val="000043"/>
                </a:solidFill>
              </a:rPr>
              <a:t>Điều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khiển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hệ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thống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thông</a:t>
            </a:r>
            <a:r>
              <a:rPr lang="en-US" sz="1600" dirty="0">
                <a:solidFill>
                  <a:srgbClr val="000043"/>
                </a:solidFill>
              </a:rPr>
              <a:t> qua app </a:t>
            </a:r>
            <a:r>
              <a:rPr lang="en-US" sz="1600" dirty="0" err="1">
                <a:solidFill>
                  <a:srgbClr val="000043"/>
                </a:solidFill>
              </a:rPr>
              <a:t>dễ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dàng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và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tiện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lợi</a:t>
            </a:r>
            <a:r>
              <a:rPr lang="en-US" sz="1600" dirty="0">
                <a:solidFill>
                  <a:srgbClr val="000043"/>
                </a:solidFill>
              </a:rPr>
              <a:t>, </a:t>
            </a:r>
            <a:r>
              <a:rPr lang="en-US" sz="1600" dirty="0" err="1">
                <a:solidFill>
                  <a:srgbClr val="000043"/>
                </a:solidFill>
              </a:rPr>
              <a:t>ít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độ</a:t>
            </a:r>
            <a:r>
              <a:rPr lang="en-US" sz="1600" dirty="0">
                <a:solidFill>
                  <a:srgbClr val="000043"/>
                </a:solidFill>
              </a:rPr>
              <a:t> </a:t>
            </a:r>
            <a:r>
              <a:rPr lang="en-US" sz="1600" dirty="0" err="1">
                <a:solidFill>
                  <a:srgbClr val="000043"/>
                </a:solidFill>
              </a:rPr>
              <a:t>trễ</a:t>
            </a:r>
            <a:endParaRPr lang="vi-VN" sz="1600" dirty="0">
              <a:solidFill>
                <a:srgbClr val="000043"/>
              </a:solidFill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Montserrat"/>
              <a:buNone/>
            </a:pPr>
            <a:endParaRPr lang="vi-VN" sz="16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64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7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 Hạn chế</a:t>
            </a:r>
            <a:endParaRPr dirty="0"/>
          </a:p>
        </p:txBody>
      </p:sp>
      <p:sp>
        <p:nvSpPr>
          <p:cNvPr id="3" name="Google Shape;673;p64">
            <a:extLst>
              <a:ext uri="{FF2B5EF4-FFF2-40B4-BE49-F238E27FC236}">
                <a16:creationId xmlns:a16="http://schemas.microsoft.com/office/drawing/2014/main" id="{AC746FB5-CC68-8D0B-4C10-04309FCCD6AB}"/>
              </a:ext>
            </a:extLst>
          </p:cNvPr>
          <p:cNvSpPr txBox="1">
            <a:spLocks/>
          </p:cNvSpPr>
          <p:nvPr/>
        </p:nvSpPr>
        <p:spPr>
          <a:xfrm>
            <a:off x="717800" y="1163018"/>
            <a:ext cx="6675777" cy="1075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vi-VN" dirty="0">
                <a:solidFill>
                  <a:srgbClr val="000043"/>
                </a:solidFill>
              </a:rPr>
              <a:t>Khi môi trường có những nguồn sáng không ổn định hoặc trong môi trường tối thì robot hoạt động không ổn định</a:t>
            </a:r>
            <a:endParaRPr lang="vi-VN" dirty="0"/>
          </a:p>
        </p:txBody>
      </p:sp>
      <p:sp>
        <p:nvSpPr>
          <p:cNvPr id="8" name="Google Shape;673;p64">
            <a:extLst>
              <a:ext uri="{FF2B5EF4-FFF2-40B4-BE49-F238E27FC236}">
                <a16:creationId xmlns:a16="http://schemas.microsoft.com/office/drawing/2014/main" id="{B277499C-01A1-4110-15E8-A6B9E6D74D9D}"/>
              </a:ext>
            </a:extLst>
          </p:cNvPr>
          <p:cNvSpPr txBox="1">
            <a:spLocks/>
          </p:cNvSpPr>
          <p:nvPr/>
        </p:nvSpPr>
        <p:spPr>
          <a:xfrm>
            <a:off x="717800" y="2142542"/>
            <a:ext cx="6675777" cy="858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vi-VN" dirty="0">
                <a:solidFill>
                  <a:srgbClr val="000043"/>
                </a:solidFill>
              </a:rPr>
              <a:t>Khi di chuyển ở những đường line phức tạp hơn thì robot hoạt động trở nên không chính xác</a:t>
            </a:r>
            <a:endParaRPr lang="vi-VN" dirty="0"/>
          </a:p>
        </p:txBody>
      </p:sp>
      <p:sp>
        <p:nvSpPr>
          <p:cNvPr id="13" name="Google Shape;673;p64">
            <a:extLst>
              <a:ext uri="{FF2B5EF4-FFF2-40B4-BE49-F238E27FC236}">
                <a16:creationId xmlns:a16="http://schemas.microsoft.com/office/drawing/2014/main" id="{2304DB08-4DEE-BF1E-203A-3B6A22B4ED71}"/>
              </a:ext>
            </a:extLst>
          </p:cNvPr>
          <p:cNvSpPr txBox="1">
            <a:spLocks/>
          </p:cNvSpPr>
          <p:nvPr/>
        </p:nvSpPr>
        <p:spPr>
          <a:xfrm>
            <a:off x="717799" y="3049477"/>
            <a:ext cx="6675777" cy="858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vi-VN" dirty="0">
                <a:solidFill>
                  <a:srgbClr val="000043"/>
                </a:solidFill>
              </a:rPr>
              <a:t>Khi di chuyển ở những đường line phức tạp hơn thì robot hoạt động trở nên không chính xác</a:t>
            </a:r>
            <a:endParaRPr lang="vi-VN" dirty="0"/>
          </a:p>
        </p:txBody>
      </p:sp>
      <p:sp>
        <p:nvSpPr>
          <p:cNvPr id="14" name="Google Shape;673;p64">
            <a:extLst>
              <a:ext uri="{FF2B5EF4-FFF2-40B4-BE49-F238E27FC236}">
                <a16:creationId xmlns:a16="http://schemas.microsoft.com/office/drawing/2014/main" id="{E785D76C-B905-9199-DB07-166A925D8030}"/>
              </a:ext>
            </a:extLst>
          </p:cNvPr>
          <p:cNvSpPr txBox="1">
            <a:spLocks/>
          </p:cNvSpPr>
          <p:nvPr/>
        </p:nvSpPr>
        <p:spPr>
          <a:xfrm>
            <a:off x="717799" y="4068444"/>
            <a:ext cx="6675777" cy="858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dirty="0"/>
              <a:t>Robot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hành</a:t>
            </a:r>
            <a:r>
              <a:rPr lang="en-US" dirty="0"/>
              <a:t> </a:t>
            </a:r>
            <a:r>
              <a:rPr lang="en-US" dirty="0" err="1"/>
              <a:t>vẫn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năng</a:t>
            </a: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16634590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64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7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3. Hướng phát triển</a:t>
            </a:r>
            <a:endParaRPr dirty="0"/>
          </a:p>
        </p:txBody>
      </p:sp>
      <p:sp>
        <p:nvSpPr>
          <p:cNvPr id="3" name="Google Shape;673;p64">
            <a:extLst>
              <a:ext uri="{FF2B5EF4-FFF2-40B4-BE49-F238E27FC236}">
                <a16:creationId xmlns:a16="http://schemas.microsoft.com/office/drawing/2014/main" id="{AC746FB5-CC68-8D0B-4C10-04309FCCD6AB}"/>
              </a:ext>
            </a:extLst>
          </p:cNvPr>
          <p:cNvSpPr txBox="1">
            <a:spLocks/>
          </p:cNvSpPr>
          <p:nvPr/>
        </p:nvSpPr>
        <p:spPr>
          <a:xfrm>
            <a:off x="717796" y="2770071"/>
            <a:ext cx="6675777" cy="559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dirty="0" err="1">
                <a:solidFill>
                  <a:srgbClr val="000043"/>
                </a:solidFill>
              </a:rPr>
              <a:t>Nâng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cấp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hệ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thống</a:t>
            </a:r>
            <a:r>
              <a:rPr lang="en-US" dirty="0">
                <a:solidFill>
                  <a:srgbClr val="000043"/>
                </a:solidFill>
              </a:rPr>
              <a:t> robot </a:t>
            </a:r>
            <a:r>
              <a:rPr lang="en-US" dirty="0" err="1">
                <a:solidFill>
                  <a:srgbClr val="000043"/>
                </a:solidFill>
              </a:rPr>
              <a:t>lớn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hơn</a:t>
            </a:r>
            <a:r>
              <a:rPr lang="en-US" dirty="0">
                <a:solidFill>
                  <a:srgbClr val="000043"/>
                </a:solidFill>
              </a:rPr>
              <a:t>, </a:t>
            </a:r>
            <a:r>
              <a:rPr lang="en-US" dirty="0" err="1">
                <a:solidFill>
                  <a:srgbClr val="000043"/>
                </a:solidFill>
              </a:rPr>
              <a:t>chạy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được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lâu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hơn</a:t>
            </a:r>
            <a:endParaRPr lang="vi-VN" dirty="0"/>
          </a:p>
        </p:txBody>
      </p:sp>
      <p:sp>
        <p:nvSpPr>
          <p:cNvPr id="8" name="Google Shape;673;p64">
            <a:extLst>
              <a:ext uri="{FF2B5EF4-FFF2-40B4-BE49-F238E27FC236}">
                <a16:creationId xmlns:a16="http://schemas.microsoft.com/office/drawing/2014/main" id="{B277499C-01A1-4110-15E8-A6B9E6D74D9D}"/>
              </a:ext>
            </a:extLst>
          </p:cNvPr>
          <p:cNvSpPr txBox="1">
            <a:spLocks/>
          </p:cNvSpPr>
          <p:nvPr/>
        </p:nvSpPr>
        <p:spPr>
          <a:xfrm>
            <a:off x="717796" y="2029671"/>
            <a:ext cx="6675777" cy="7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dirty="0" err="1">
                <a:solidFill>
                  <a:srgbClr val="000043"/>
                </a:solidFill>
              </a:rPr>
              <a:t>Nâng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cấp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và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hoàn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thiện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hơn</a:t>
            </a:r>
            <a:r>
              <a:rPr lang="en-US" dirty="0">
                <a:solidFill>
                  <a:srgbClr val="000043"/>
                </a:solidFill>
              </a:rPr>
              <a:t> app </a:t>
            </a:r>
            <a:r>
              <a:rPr lang="en-US" dirty="0" err="1">
                <a:solidFill>
                  <a:srgbClr val="000043"/>
                </a:solidFill>
              </a:rPr>
              <a:t>điều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khiển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cho</a:t>
            </a:r>
            <a:r>
              <a:rPr lang="en-US" dirty="0">
                <a:solidFill>
                  <a:srgbClr val="000043"/>
                </a:solidFill>
              </a:rPr>
              <a:t> robot </a:t>
            </a:r>
            <a:r>
              <a:rPr lang="en-US" dirty="0" err="1">
                <a:solidFill>
                  <a:srgbClr val="000043"/>
                </a:solidFill>
              </a:rPr>
              <a:t>tự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hành</a:t>
            </a:r>
            <a:endParaRPr lang="vi-VN" dirty="0"/>
          </a:p>
        </p:txBody>
      </p:sp>
      <p:sp>
        <p:nvSpPr>
          <p:cNvPr id="13" name="Google Shape;673;p64">
            <a:extLst>
              <a:ext uri="{FF2B5EF4-FFF2-40B4-BE49-F238E27FC236}">
                <a16:creationId xmlns:a16="http://schemas.microsoft.com/office/drawing/2014/main" id="{2304DB08-4DEE-BF1E-203A-3B6A22B4ED71}"/>
              </a:ext>
            </a:extLst>
          </p:cNvPr>
          <p:cNvSpPr txBox="1">
            <a:spLocks/>
          </p:cNvSpPr>
          <p:nvPr/>
        </p:nvSpPr>
        <p:spPr>
          <a:xfrm>
            <a:off x="717799" y="1332515"/>
            <a:ext cx="7183363" cy="858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dirty="0" err="1">
                <a:solidFill>
                  <a:srgbClr val="000043"/>
                </a:solidFill>
              </a:rPr>
              <a:t>Cải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thiện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hoạt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động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cho</a:t>
            </a:r>
            <a:r>
              <a:rPr lang="en-US" dirty="0">
                <a:solidFill>
                  <a:srgbClr val="000043"/>
                </a:solidFill>
              </a:rPr>
              <a:t> robot </a:t>
            </a:r>
            <a:r>
              <a:rPr lang="en-US" dirty="0" err="1">
                <a:solidFill>
                  <a:srgbClr val="000043"/>
                </a:solidFill>
              </a:rPr>
              <a:t>chạy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chính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xác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hơn</a:t>
            </a:r>
            <a:r>
              <a:rPr lang="en-US" dirty="0">
                <a:solidFill>
                  <a:srgbClr val="000043"/>
                </a:solidFill>
              </a:rPr>
              <a:t>, </a:t>
            </a:r>
            <a:r>
              <a:rPr lang="en-US" dirty="0" err="1">
                <a:solidFill>
                  <a:srgbClr val="000043"/>
                </a:solidFill>
              </a:rPr>
              <a:t>hoạt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động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ổn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định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hơn</a:t>
            </a:r>
            <a:endParaRPr lang="vi-VN" dirty="0"/>
          </a:p>
        </p:txBody>
      </p:sp>
      <p:sp>
        <p:nvSpPr>
          <p:cNvPr id="2" name="Google Shape;673;p64">
            <a:extLst>
              <a:ext uri="{FF2B5EF4-FFF2-40B4-BE49-F238E27FC236}">
                <a16:creationId xmlns:a16="http://schemas.microsoft.com/office/drawing/2014/main" id="{D15A9D52-1579-9677-41ED-9775E626B3E4}"/>
              </a:ext>
            </a:extLst>
          </p:cNvPr>
          <p:cNvSpPr txBox="1">
            <a:spLocks/>
          </p:cNvSpPr>
          <p:nvPr/>
        </p:nvSpPr>
        <p:spPr>
          <a:xfrm>
            <a:off x="717796" y="3542023"/>
            <a:ext cx="6675777" cy="843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dirty="0" err="1">
                <a:solidFill>
                  <a:srgbClr val="000043"/>
                </a:solidFill>
              </a:rPr>
              <a:t>Tích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hợp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thêm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nhiều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tính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năng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hữu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ích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có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thể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đưa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vào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sử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dụng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trong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cuộc</a:t>
            </a:r>
            <a:r>
              <a:rPr lang="en-US" dirty="0">
                <a:solidFill>
                  <a:srgbClr val="000043"/>
                </a:solidFill>
              </a:rPr>
              <a:t> </a:t>
            </a:r>
            <a:r>
              <a:rPr lang="en-US" dirty="0" err="1">
                <a:solidFill>
                  <a:srgbClr val="000043"/>
                </a:solidFill>
              </a:rPr>
              <a:t>sống</a:t>
            </a: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11502743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5;p47">
            <a:extLst>
              <a:ext uri="{FF2B5EF4-FFF2-40B4-BE49-F238E27FC236}">
                <a16:creationId xmlns:a16="http://schemas.microsoft.com/office/drawing/2014/main" id="{DA17EEBB-477A-45E9-A66F-92D220CB22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5515" y="272205"/>
            <a:ext cx="6732970" cy="43005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CẢM ƠN THẦY VÀ CÁC BẠN ĐÃ LẮNG NGHE !</a:t>
            </a:r>
            <a:endParaRPr sz="4000" dirty="0"/>
          </a:p>
        </p:txBody>
      </p:sp>
    </p:spTree>
    <p:extLst>
      <p:ext uri="{BB962C8B-B14F-4D97-AF65-F5344CB8AC3E}">
        <p14:creationId xmlns:p14="http://schemas.microsoft.com/office/powerpoint/2010/main" val="22785578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67" name="Google Shape;11067;p8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3999956" y="2150850"/>
            <a:ext cx="4462500" cy="22556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Khảo</a:t>
            </a:r>
            <a:r>
              <a:rPr lang="en-US" dirty="0"/>
              <a:t> </a:t>
            </a:r>
            <a:r>
              <a:rPr lang="en-US" dirty="0" err="1"/>
              <a:t>sát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lang="en-US" dirty="0"/>
          </a:p>
        </p:txBody>
      </p:sp>
      <p:sp>
        <p:nvSpPr>
          <p:cNvPr id="224" name="Google Shape;224;p34"/>
          <p:cNvSpPr txBox="1">
            <a:spLocks noGrp="1"/>
          </p:cNvSpPr>
          <p:nvPr>
            <p:ph type="title" idx="2"/>
          </p:nvPr>
        </p:nvSpPr>
        <p:spPr>
          <a:xfrm>
            <a:off x="7153678" y="797242"/>
            <a:ext cx="1308778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>
            <a:spLocks noGrp="1"/>
          </p:cNvSpPr>
          <p:nvPr>
            <p:ph type="title"/>
          </p:nvPr>
        </p:nvSpPr>
        <p:spPr>
          <a:xfrm>
            <a:off x="713225" y="384048"/>
            <a:ext cx="7717500" cy="10230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1. </a:t>
            </a:r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nghiên</a:t>
            </a:r>
            <a:r>
              <a:rPr lang="en-US" dirty="0"/>
              <a:t> </a:t>
            </a:r>
            <a:r>
              <a:rPr lang="en-US" dirty="0" err="1"/>
              <a:t>cứu</a:t>
            </a:r>
            <a:r>
              <a:rPr lang="en-US" dirty="0"/>
              <a:t> khoa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kỹ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nay</a:t>
            </a:r>
          </a:p>
        </p:txBody>
      </p:sp>
      <p:sp>
        <p:nvSpPr>
          <p:cNvPr id="192" name="Google Shape;192;p31"/>
          <p:cNvSpPr txBox="1">
            <a:spLocks noGrp="1"/>
          </p:cNvSpPr>
          <p:nvPr>
            <p:ph type="body" idx="1"/>
          </p:nvPr>
        </p:nvSpPr>
        <p:spPr>
          <a:xfrm>
            <a:off x="421620" y="1407072"/>
            <a:ext cx="8300709" cy="20376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US" sz="2000" dirty="0">
                <a:solidFill>
                  <a:schemeClr val="dk1"/>
                </a:solidFill>
              </a:rPr>
              <a:t>Robot </a:t>
            </a:r>
            <a:r>
              <a:rPr lang="en-US" sz="2000" dirty="0" err="1">
                <a:solidFill>
                  <a:schemeClr val="dk1"/>
                </a:solidFill>
              </a:rPr>
              <a:t>dò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đường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được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ứng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dụng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rất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nhiều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trong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cuộc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sống</a:t>
            </a:r>
            <a:r>
              <a:rPr lang="en-US" sz="2000" dirty="0">
                <a:solidFill>
                  <a:schemeClr val="dk1"/>
                </a:solidFill>
              </a:rPr>
              <a:t>:</a:t>
            </a:r>
          </a:p>
          <a:p>
            <a:pPr lvl="1" indent="-304800">
              <a:spcBef>
                <a:spcPts val="1000"/>
              </a:spcBef>
              <a:buSzPts val="1200"/>
              <a:buFont typeface="Montserrat"/>
              <a:buChar char="●"/>
            </a:pPr>
            <a:r>
              <a:rPr lang="en-US" sz="2000" dirty="0">
                <a:solidFill>
                  <a:schemeClr val="dk1"/>
                </a:solidFill>
              </a:rPr>
              <a:t>Robot </a:t>
            </a:r>
            <a:r>
              <a:rPr lang="en-US" sz="2000" dirty="0" err="1">
                <a:solidFill>
                  <a:schemeClr val="dk1"/>
                </a:solidFill>
              </a:rPr>
              <a:t>vận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chuyển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hàng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hóa</a:t>
            </a:r>
            <a:endParaRPr lang="en-US" sz="2000" dirty="0">
              <a:solidFill>
                <a:schemeClr val="dk1"/>
              </a:solidFill>
            </a:endParaRPr>
          </a:p>
          <a:p>
            <a:pPr lvl="1" indent="-304800">
              <a:spcBef>
                <a:spcPts val="1000"/>
              </a:spcBef>
              <a:buSzPts val="1200"/>
              <a:buFont typeface="Montserrat"/>
              <a:buChar char="●"/>
            </a:pPr>
            <a:r>
              <a:rPr lang="en-US" sz="2000" dirty="0" err="1">
                <a:solidFill>
                  <a:schemeClr val="dk1"/>
                </a:solidFill>
              </a:rPr>
              <a:t>Công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nghệ</a:t>
            </a:r>
            <a:r>
              <a:rPr lang="en-US" sz="2000" dirty="0">
                <a:solidFill>
                  <a:schemeClr val="dk1"/>
                </a:solidFill>
              </a:rPr>
              <a:t> ô </a:t>
            </a:r>
            <a:r>
              <a:rPr lang="en-US" sz="2000" dirty="0" err="1">
                <a:solidFill>
                  <a:schemeClr val="dk1"/>
                </a:solidFill>
              </a:rPr>
              <a:t>tô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tự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lái</a:t>
            </a:r>
            <a:endParaRPr lang="en-US" sz="2000" dirty="0">
              <a:solidFill>
                <a:schemeClr val="dk1"/>
              </a:solidFill>
            </a:endParaRPr>
          </a:p>
          <a:p>
            <a:pPr lvl="1" indent="-304800">
              <a:spcBef>
                <a:spcPts val="1000"/>
              </a:spcBef>
              <a:buSzPts val="1200"/>
              <a:buFont typeface="Montserrat"/>
              <a:buChar char="●"/>
            </a:pPr>
            <a:r>
              <a:rPr lang="en-US" sz="2000" dirty="0" err="1">
                <a:solidFill>
                  <a:schemeClr val="dk1"/>
                </a:solidFill>
              </a:rPr>
              <a:t>Công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nghệ</a:t>
            </a:r>
            <a:r>
              <a:rPr lang="en-US" sz="2000" dirty="0">
                <a:solidFill>
                  <a:schemeClr val="dk1"/>
                </a:solidFill>
              </a:rPr>
              <a:t> Robot </a:t>
            </a:r>
            <a:r>
              <a:rPr lang="en-US" sz="2000" dirty="0" err="1">
                <a:solidFill>
                  <a:schemeClr val="dk1"/>
                </a:solidFill>
              </a:rPr>
              <a:t>hút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bụi</a:t>
            </a:r>
            <a:r>
              <a:rPr lang="en-US" sz="2000" dirty="0">
                <a:solidFill>
                  <a:schemeClr val="dk1"/>
                </a:solidFill>
              </a:rPr>
              <a:t>, robot </a:t>
            </a:r>
            <a:r>
              <a:rPr lang="en-US" sz="2000" dirty="0" err="1">
                <a:solidFill>
                  <a:schemeClr val="dk1"/>
                </a:solidFill>
              </a:rPr>
              <a:t>lau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nhà</a:t>
            </a:r>
            <a:endParaRPr lang="en-US" sz="2000" dirty="0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Font typeface="Montserrat"/>
              <a:buChar char="●"/>
            </a:pPr>
            <a:endParaRPr lang="en-US" sz="1600" dirty="0">
              <a:solidFill>
                <a:schemeClr val="dk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E9040A7-2377-6D7E-3940-5168399C2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225" y="3488355"/>
            <a:ext cx="2122101" cy="1371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8E58C327-A577-B560-BCA1-824C70B15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8555" y="3488521"/>
            <a:ext cx="2440408" cy="1371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20C43ED0-64F4-3B0D-39CE-0FE79E956B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2192" y="3488356"/>
            <a:ext cx="2361252" cy="1371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>
            <a:spLocks noGrp="1"/>
          </p:cNvSpPr>
          <p:nvPr>
            <p:ph type="title"/>
          </p:nvPr>
        </p:nvSpPr>
        <p:spPr>
          <a:xfrm>
            <a:off x="713225" y="202744"/>
            <a:ext cx="7717500" cy="10230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 </a:t>
            </a:r>
            <a:r>
              <a:rPr lang="en-GB" dirty="0" err="1"/>
              <a:t>Ứng</a:t>
            </a:r>
            <a:r>
              <a:rPr lang="en-GB" dirty="0"/>
              <a:t> </a:t>
            </a:r>
            <a:r>
              <a:rPr lang="en-GB" dirty="0" err="1"/>
              <a:t>dụng</a:t>
            </a:r>
            <a:r>
              <a:rPr lang="en-GB" dirty="0"/>
              <a:t> HĐH </a:t>
            </a:r>
            <a:r>
              <a:rPr lang="en-GB" dirty="0" err="1"/>
              <a:t>nhúng</a:t>
            </a:r>
            <a:r>
              <a:rPr lang="en-GB" dirty="0"/>
              <a:t> </a:t>
            </a:r>
            <a:r>
              <a:rPr lang="en-GB" dirty="0" err="1"/>
              <a:t>thời</a:t>
            </a:r>
            <a:r>
              <a:rPr lang="en-GB" dirty="0"/>
              <a:t> </a:t>
            </a:r>
            <a:r>
              <a:rPr lang="en-GB" dirty="0" err="1"/>
              <a:t>gian</a:t>
            </a:r>
            <a:r>
              <a:rPr lang="en-GB" dirty="0"/>
              <a:t> </a:t>
            </a:r>
            <a:r>
              <a:rPr lang="en-GB" dirty="0" err="1"/>
              <a:t>thực</a:t>
            </a:r>
            <a:r>
              <a:rPr lang="en-GB" dirty="0"/>
              <a:t> Free RTOS </a:t>
            </a:r>
            <a:r>
              <a:rPr lang="en-GB" dirty="0" err="1"/>
              <a:t>vào</a:t>
            </a:r>
            <a:r>
              <a:rPr lang="en-GB" dirty="0"/>
              <a:t> </a:t>
            </a:r>
            <a:r>
              <a:rPr lang="en-GB" dirty="0" err="1"/>
              <a:t>đề</a:t>
            </a:r>
            <a:r>
              <a:rPr lang="en-GB" dirty="0"/>
              <a:t> </a:t>
            </a:r>
            <a:r>
              <a:rPr lang="en-GB" dirty="0" err="1"/>
              <a:t>tài</a:t>
            </a:r>
            <a:endParaRPr lang="en-US" dirty="0"/>
          </a:p>
        </p:txBody>
      </p:sp>
      <p:sp>
        <p:nvSpPr>
          <p:cNvPr id="192" name="Google Shape;192;p31"/>
          <p:cNvSpPr txBox="1">
            <a:spLocks noGrp="1"/>
          </p:cNvSpPr>
          <p:nvPr>
            <p:ph type="body" idx="1"/>
          </p:nvPr>
        </p:nvSpPr>
        <p:spPr>
          <a:xfrm>
            <a:off x="713225" y="1225767"/>
            <a:ext cx="7717500" cy="34290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US" sz="2000" dirty="0" err="1">
                <a:solidFill>
                  <a:schemeClr val="dk1"/>
                </a:solidFill>
              </a:rPr>
              <a:t>FreeRTOS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là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hệ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điều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hành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dành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cho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các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bộ</a:t>
            </a:r>
            <a:r>
              <a:rPr lang="en-US" sz="2000" dirty="0">
                <a:solidFill>
                  <a:schemeClr val="dk1"/>
                </a:solidFill>
              </a:rPr>
              <a:t> vi </a:t>
            </a:r>
            <a:r>
              <a:rPr lang="en-US" sz="2000" dirty="0" err="1">
                <a:solidFill>
                  <a:schemeClr val="dk1"/>
                </a:solidFill>
              </a:rPr>
              <a:t>điều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khiển</a:t>
            </a:r>
            <a:r>
              <a:rPr lang="en-US" sz="2000" dirty="0">
                <a:solidFill>
                  <a:schemeClr val="dk1"/>
                </a:solidFill>
              </a:rPr>
              <a:t>, </a:t>
            </a:r>
            <a:r>
              <a:rPr lang="en-US" sz="2000" dirty="0" err="1">
                <a:solidFill>
                  <a:schemeClr val="dk1"/>
                </a:solidFill>
              </a:rPr>
              <a:t>cho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phép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dễ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dàng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lập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trình</a:t>
            </a:r>
            <a:r>
              <a:rPr lang="en-US" sz="2000" dirty="0">
                <a:solidFill>
                  <a:schemeClr val="dk1"/>
                </a:solidFill>
              </a:rPr>
              <a:t>, </a:t>
            </a:r>
            <a:r>
              <a:rPr lang="en-US" sz="2000" dirty="0" err="1">
                <a:solidFill>
                  <a:schemeClr val="dk1"/>
                </a:solidFill>
              </a:rPr>
              <a:t>triển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khai</a:t>
            </a:r>
            <a:r>
              <a:rPr lang="en-US" sz="2000" dirty="0">
                <a:solidFill>
                  <a:schemeClr val="dk1"/>
                </a:solidFill>
              </a:rPr>
              <a:t>, </a:t>
            </a:r>
            <a:r>
              <a:rPr lang="en-US" sz="2000" dirty="0" err="1">
                <a:solidFill>
                  <a:schemeClr val="dk1"/>
                </a:solidFill>
              </a:rPr>
              <a:t>bảo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mật</a:t>
            </a:r>
            <a:r>
              <a:rPr lang="en-US" sz="2000" dirty="0">
                <a:solidFill>
                  <a:schemeClr val="dk1"/>
                </a:solidFill>
              </a:rPr>
              <a:t>, </a:t>
            </a:r>
            <a:r>
              <a:rPr lang="en-US" sz="2000" dirty="0" err="1">
                <a:solidFill>
                  <a:schemeClr val="dk1"/>
                </a:solidFill>
              </a:rPr>
              <a:t>kết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nối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và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quản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lý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các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thiết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bị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ngoại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biên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nhỏ</a:t>
            </a:r>
            <a:r>
              <a:rPr lang="en-US" sz="2000" dirty="0">
                <a:solidFill>
                  <a:schemeClr val="dk1"/>
                </a:solidFill>
              </a:rPr>
              <a:t>, </a:t>
            </a:r>
            <a:r>
              <a:rPr lang="en-US" sz="2000" dirty="0" err="1">
                <a:solidFill>
                  <a:schemeClr val="dk1"/>
                </a:solidFill>
              </a:rPr>
              <a:t>công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suất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thấp</a:t>
            </a:r>
            <a:r>
              <a:rPr lang="en-US" sz="2000" dirty="0">
                <a:solidFill>
                  <a:schemeClr val="dk1"/>
                </a:solidFill>
              </a:rPr>
              <a:t>.</a:t>
            </a: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Ứng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dụng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của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hệ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điều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hành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FreeRTOS</a:t>
            </a:r>
            <a:r>
              <a:rPr lang="en-US" sz="2000" dirty="0">
                <a:solidFill>
                  <a:schemeClr val="dk1"/>
                </a:solidFill>
              </a:rPr>
              <a:t>:</a:t>
            </a:r>
          </a:p>
          <a:p>
            <a:pPr lvl="1" indent="-304800">
              <a:spcBef>
                <a:spcPts val="1000"/>
              </a:spcBef>
              <a:buSzPts val="1200"/>
              <a:buFont typeface="Montserrat"/>
              <a:buChar char="●"/>
            </a:pPr>
            <a:r>
              <a:rPr lang="en-US" sz="2000" dirty="0" err="1">
                <a:solidFill>
                  <a:schemeClr val="dk1"/>
                </a:solidFill>
              </a:rPr>
              <a:t>Ứng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dụng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trong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công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nghiệp</a:t>
            </a:r>
            <a:endParaRPr lang="en-US" sz="2000" dirty="0">
              <a:solidFill>
                <a:schemeClr val="dk1"/>
              </a:solidFill>
            </a:endParaRPr>
          </a:p>
          <a:p>
            <a:pPr lvl="1" indent="-304800">
              <a:spcBef>
                <a:spcPts val="1000"/>
              </a:spcBef>
              <a:buSzPts val="1200"/>
              <a:buFont typeface="Montserrat"/>
              <a:buChar char="●"/>
            </a:pPr>
            <a:r>
              <a:rPr lang="en-US" sz="2000" dirty="0" err="1">
                <a:solidFill>
                  <a:schemeClr val="dk1"/>
                </a:solidFill>
              </a:rPr>
              <a:t>Ứng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dụng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trong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sản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phẩm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tiêu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dùng</a:t>
            </a:r>
            <a:endParaRPr lang="en-US" sz="2000" dirty="0">
              <a:solidFill>
                <a:schemeClr val="dk1"/>
              </a:solidFill>
            </a:endParaRPr>
          </a:p>
          <a:p>
            <a:pPr lvl="1" indent="-304800">
              <a:spcBef>
                <a:spcPts val="1000"/>
              </a:spcBef>
              <a:buSzPts val="1200"/>
              <a:buFont typeface="Montserrat"/>
              <a:buChar char="●"/>
            </a:pPr>
            <a:r>
              <a:rPr lang="en-US" sz="2000" dirty="0" err="1">
                <a:solidFill>
                  <a:schemeClr val="dk1"/>
                </a:solidFill>
              </a:rPr>
              <a:t>Ứng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dụng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viải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pháp</a:t>
            </a:r>
            <a:r>
              <a:rPr lang="en-US" sz="2000" dirty="0">
                <a:solidFill>
                  <a:schemeClr val="dk1"/>
                </a:solidFill>
              </a:rPr>
              <a:t> B2B (Business-to-Business)</a:t>
            </a:r>
            <a:endParaRPr lang="en-US" sz="1600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2211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 txBox="1">
            <a:spLocks noGrp="1"/>
          </p:cNvSpPr>
          <p:nvPr>
            <p:ph type="title"/>
          </p:nvPr>
        </p:nvSpPr>
        <p:spPr>
          <a:xfrm>
            <a:off x="482549" y="114631"/>
            <a:ext cx="42321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Lợi</a:t>
            </a:r>
            <a:r>
              <a:rPr lang="en-US" dirty="0"/>
              <a:t> </a:t>
            </a:r>
            <a:r>
              <a:rPr lang="en-US" dirty="0" err="1"/>
              <a:t>ích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FreeRTOS</a:t>
            </a:r>
            <a:endParaRPr lang="en-US" dirty="0"/>
          </a:p>
        </p:txBody>
      </p:sp>
      <p:sp>
        <p:nvSpPr>
          <p:cNvPr id="216" name="Google Shape;216;p33"/>
          <p:cNvSpPr/>
          <p:nvPr/>
        </p:nvSpPr>
        <p:spPr>
          <a:xfrm>
            <a:off x="6732125" y="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33"/>
          <p:cNvSpPr/>
          <p:nvPr/>
        </p:nvSpPr>
        <p:spPr>
          <a:xfrm>
            <a:off x="7951325" y="2571750"/>
            <a:ext cx="12162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2731C9-9148-9D31-2696-787143AA58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266" y="1165692"/>
            <a:ext cx="2824268" cy="502054"/>
          </a:xfrm>
        </p:spPr>
        <p:txBody>
          <a:bodyPr/>
          <a:lstStyle/>
          <a:p>
            <a:r>
              <a:rPr lang="en-US" sz="2000" dirty="0" err="1"/>
              <a:t>Mã</a:t>
            </a:r>
            <a:r>
              <a:rPr lang="en-US" sz="2000" dirty="0"/>
              <a:t> </a:t>
            </a:r>
            <a:r>
              <a:rPr lang="en-US" sz="2000" dirty="0" err="1"/>
              <a:t>nguồn</a:t>
            </a:r>
            <a:r>
              <a:rPr lang="en-US" sz="2000" dirty="0"/>
              <a:t> </a:t>
            </a:r>
            <a:r>
              <a:rPr lang="en-US" sz="2000" dirty="0" err="1"/>
              <a:t>mở</a:t>
            </a:r>
            <a:endParaRPr lang="en-US" sz="2000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FFF7D631-CEF0-3B23-7A64-D770D8CC6924}"/>
              </a:ext>
            </a:extLst>
          </p:cNvPr>
          <p:cNvSpPr txBox="1">
            <a:spLocks/>
          </p:cNvSpPr>
          <p:nvPr/>
        </p:nvSpPr>
        <p:spPr>
          <a:xfrm>
            <a:off x="703266" y="3278571"/>
            <a:ext cx="5532551" cy="1147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●"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○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■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●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○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■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●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○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Montserrat"/>
              <a:buChar char="■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 err="1"/>
              <a:t>Kết</a:t>
            </a:r>
            <a:r>
              <a:rPr lang="en-US" sz="2000" dirty="0"/>
              <a:t> </a:t>
            </a:r>
            <a:r>
              <a:rPr lang="en-US" sz="2000" dirty="0" err="1"/>
              <a:t>nối</a:t>
            </a:r>
            <a:r>
              <a:rPr lang="en-US" sz="2000" dirty="0"/>
              <a:t>, </a:t>
            </a:r>
            <a:r>
              <a:rPr lang="en-US" sz="2000" dirty="0" err="1"/>
              <a:t>lập</a:t>
            </a:r>
            <a:r>
              <a:rPr lang="en-US" sz="2000" dirty="0"/>
              <a:t> </a:t>
            </a:r>
            <a:r>
              <a:rPr lang="en-US" sz="2000" dirty="0" err="1"/>
              <a:t>trình</a:t>
            </a:r>
            <a:r>
              <a:rPr lang="en-US" sz="2000" dirty="0"/>
              <a:t>, </a:t>
            </a:r>
            <a:r>
              <a:rPr lang="en-US" sz="2000" dirty="0" err="1"/>
              <a:t>triển</a:t>
            </a:r>
            <a:r>
              <a:rPr lang="en-US" sz="2000" dirty="0"/>
              <a:t> </a:t>
            </a:r>
            <a:r>
              <a:rPr lang="en-US" sz="2000" dirty="0" err="1"/>
              <a:t>khai</a:t>
            </a:r>
            <a:r>
              <a:rPr lang="en-US" sz="2000" dirty="0"/>
              <a:t> </a:t>
            </a:r>
            <a:r>
              <a:rPr lang="en-US" sz="2000" dirty="0" err="1"/>
              <a:t>và</a:t>
            </a:r>
            <a:r>
              <a:rPr lang="en-US" sz="2000" dirty="0"/>
              <a:t> </a:t>
            </a:r>
            <a:r>
              <a:rPr lang="en-US" sz="2000" dirty="0" err="1"/>
              <a:t>quản</a:t>
            </a:r>
            <a:r>
              <a:rPr lang="en-US" sz="2000" dirty="0"/>
              <a:t> </a:t>
            </a:r>
            <a:r>
              <a:rPr lang="en-US" sz="2000" dirty="0" err="1"/>
              <a:t>lý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thiết</a:t>
            </a:r>
            <a:r>
              <a:rPr lang="en-US" sz="2000" dirty="0"/>
              <a:t> </a:t>
            </a:r>
            <a:r>
              <a:rPr lang="en-US" sz="2000" dirty="0" err="1"/>
              <a:t>bị</a:t>
            </a:r>
            <a:r>
              <a:rPr lang="en-US" sz="2000" dirty="0"/>
              <a:t> </a:t>
            </a:r>
            <a:r>
              <a:rPr lang="en-US" sz="2000" dirty="0" err="1"/>
              <a:t>công</a:t>
            </a:r>
            <a:r>
              <a:rPr lang="en-US" sz="2000" dirty="0"/>
              <a:t> </a:t>
            </a:r>
            <a:r>
              <a:rPr lang="en-US" sz="2000" dirty="0" err="1"/>
              <a:t>suất</a:t>
            </a:r>
            <a:r>
              <a:rPr lang="en-US" sz="2000" dirty="0"/>
              <a:t> </a:t>
            </a:r>
            <a:r>
              <a:rPr lang="en-US" sz="2000" dirty="0" err="1"/>
              <a:t>thấp</a:t>
            </a:r>
            <a:r>
              <a:rPr lang="en-US" sz="2000" dirty="0"/>
              <a:t> </a:t>
            </a:r>
            <a:r>
              <a:rPr lang="en-US" sz="2000" dirty="0" err="1"/>
              <a:t>một</a:t>
            </a:r>
            <a:r>
              <a:rPr lang="en-US" sz="2000" dirty="0"/>
              <a:t> </a:t>
            </a:r>
            <a:r>
              <a:rPr lang="en-US" sz="2000" dirty="0" err="1"/>
              <a:t>cách</a:t>
            </a:r>
            <a:r>
              <a:rPr lang="en-US" sz="2000" dirty="0"/>
              <a:t> </a:t>
            </a:r>
            <a:r>
              <a:rPr lang="en-US" sz="2000" dirty="0" err="1"/>
              <a:t>bảo</a:t>
            </a:r>
            <a:r>
              <a:rPr lang="en-US" sz="2000" dirty="0"/>
              <a:t> </a:t>
            </a:r>
            <a:r>
              <a:rPr lang="en-US" sz="2000" dirty="0" err="1"/>
              <a:t>mật</a:t>
            </a:r>
            <a:endParaRPr lang="en-US" sz="2000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8638C796-D09F-3B53-8F53-BFA5045A6C27}"/>
              </a:ext>
            </a:extLst>
          </p:cNvPr>
          <p:cNvSpPr txBox="1">
            <a:spLocks/>
          </p:cNvSpPr>
          <p:nvPr/>
        </p:nvSpPr>
        <p:spPr>
          <a:xfrm>
            <a:off x="703266" y="2571600"/>
            <a:ext cx="5477372" cy="477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●"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○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■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●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○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■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●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○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Montserrat"/>
              <a:buChar char="■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vi-VN" sz="2000" dirty="0"/>
              <a:t>Đẩy nhanh thời gian đưa ra thị trường</a:t>
            </a:r>
            <a:endParaRPr lang="en-US" sz="2000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F85E3CB7-C675-286C-DC7C-784B947105B9}"/>
              </a:ext>
            </a:extLst>
          </p:cNvPr>
          <p:cNvSpPr txBox="1">
            <a:spLocks/>
          </p:cNvSpPr>
          <p:nvPr/>
        </p:nvSpPr>
        <p:spPr>
          <a:xfrm>
            <a:off x="703266" y="1903272"/>
            <a:ext cx="3356910" cy="438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●"/>
              <a:defRPr sz="14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○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■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●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○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■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●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○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Montserrat"/>
              <a:buChar char="■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 err="1"/>
              <a:t>Nhân</a:t>
            </a:r>
            <a:r>
              <a:rPr lang="en-US" sz="2000" dirty="0"/>
              <a:t> </a:t>
            </a:r>
            <a:r>
              <a:rPr lang="en-US" sz="2000" dirty="0" err="1"/>
              <a:t>đáng</a:t>
            </a:r>
            <a:r>
              <a:rPr lang="en-US" sz="2000" dirty="0"/>
              <a:t> tin </a:t>
            </a:r>
            <a:r>
              <a:rPr lang="en-US" sz="2000" dirty="0" err="1"/>
              <a:t>cậy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>
            <a:spLocks noGrp="1"/>
          </p:cNvSpPr>
          <p:nvPr>
            <p:ph type="title"/>
          </p:nvPr>
        </p:nvSpPr>
        <p:spPr>
          <a:xfrm>
            <a:off x="713250" y="234275"/>
            <a:ext cx="7717500" cy="5737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3</a:t>
            </a:r>
            <a:r>
              <a:rPr lang="en-US" dirty="0"/>
              <a:t>.</a:t>
            </a:r>
            <a:r>
              <a:rPr lang="vi-VN" dirty="0"/>
              <a:t> Mô hình sản phẩm hướng tới</a:t>
            </a:r>
            <a:endParaRPr lang="en-US" dirty="0"/>
          </a:p>
        </p:txBody>
      </p:sp>
      <p:sp>
        <p:nvSpPr>
          <p:cNvPr id="192" name="Google Shape;192;p31"/>
          <p:cNvSpPr txBox="1">
            <a:spLocks noGrp="1"/>
          </p:cNvSpPr>
          <p:nvPr>
            <p:ph type="body" idx="1"/>
          </p:nvPr>
        </p:nvSpPr>
        <p:spPr>
          <a:xfrm>
            <a:off x="713250" y="794350"/>
            <a:ext cx="4986009" cy="6463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vi-VN" sz="1600" dirty="0">
                <a:solidFill>
                  <a:schemeClr val="dk1"/>
                </a:solidFill>
              </a:rPr>
              <a:t>Lập trình robot dò đường trong mê cung</a:t>
            </a:r>
            <a:endParaRPr lang="en-US" sz="1600" dirty="0">
              <a:solidFill>
                <a:schemeClr val="dk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310223B-DA45-FBB4-16F6-5D9B109B9D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89" y="2412454"/>
            <a:ext cx="4024311" cy="2284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92;p31">
            <a:extLst>
              <a:ext uri="{FF2B5EF4-FFF2-40B4-BE49-F238E27FC236}">
                <a16:creationId xmlns:a16="http://schemas.microsoft.com/office/drawing/2014/main" id="{880869B1-B76D-302A-B2A3-15B0048C5AD5}"/>
              </a:ext>
            </a:extLst>
          </p:cNvPr>
          <p:cNvSpPr txBox="1">
            <a:spLocks/>
          </p:cNvSpPr>
          <p:nvPr/>
        </p:nvSpPr>
        <p:spPr>
          <a:xfrm>
            <a:off x="713249" y="1368057"/>
            <a:ext cx="6404882" cy="646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 sz="12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Barlow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-304800">
              <a:spcBef>
                <a:spcPts val="1000"/>
              </a:spcBef>
              <a:buSzPts val="1200"/>
              <a:buFont typeface="Montserrat"/>
              <a:buChar char="●"/>
            </a:pPr>
            <a:r>
              <a:rPr lang="vi-VN" sz="1600" dirty="0">
                <a:solidFill>
                  <a:schemeClr val="dk1"/>
                </a:solidFill>
              </a:rPr>
              <a:t>Lập trình robot dò đường làm nhiệm vụ thám hiểm</a:t>
            </a:r>
            <a:endParaRPr lang="en-US" sz="1600" dirty="0">
              <a:solidFill>
                <a:schemeClr val="dk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6C4704F-4A43-59D5-8A0E-3976203C0F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334" y="2412454"/>
            <a:ext cx="4024311" cy="2284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9885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8"/>
          <p:cNvSpPr txBox="1">
            <a:spLocks noGrp="1"/>
          </p:cNvSpPr>
          <p:nvPr>
            <p:ph type="title"/>
          </p:nvPr>
        </p:nvSpPr>
        <p:spPr>
          <a:xfrm>
            <a:off x="725049" y="380107"/>
            <a:ext cx="545109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4. Yêu cầu kết quả đạt được</a:t>
            </a:r>
            <a:endParaRPr dirty="0"/>
          </a:p>
        </p:txBody>
      </p:sp>
      <p:sp>
        <p:nvSpPr>
          <p:cNvPr id="461" name="Google Shape;461;p48"/>
          <p:cNvSpPr txBox="1">
            <a:spLocks noGrp="1"/>
          </p:cNvSpPr>
          <p:nvPr>
            <p:ph type="body" idx="1"/>
          </p:nvPr>
        </p:nvSpPr>
        <p:spPr>
          <a:xfrm>
            <a:off x="268162" y="2627865"/>
            <a:ext cx="2987100" cy="17667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vi-VN" dirty="0"/>
              <a:t>Điều khiển được thông qua bluetooth 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vi-VN" dirty="0"/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vi-VN" dirty="0"/>
              <a:t>Đi theo đường line đen chỉ sẵn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vi-VN" dirty="0"/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vi-VN" dirty="0"/>
              <a:t>Tránh được nếu gặp vật cản</a:t>
            </a:r>
            <a:endParaRPr lang="en-US" dirty="0"/>
          </a:p>
        </p:txBody>
      </p:sp>
      <p:sp>
        <p:nvSpPr>
          <p:cNvPr id="462" name="Google Shape;462;p48"/>
          <p:cNvSpPr txBox="1">
            <a:spLocks noGrp="1"/>
          </p:cNvSpPr>
          <p:nvPr>
            <p:ph type="body" idx="2"/>
          </p:nvPr>
        </p:nvSpPr>
        <p:spPr>
          <a:xfrm>
            <a:off x="3547049" y="2627865"/>
            <a:ext cx="2987100" cy="16997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/>
              <a:t>ổn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,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. 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US" dirty="0"/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rộng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. 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US" dirty="0"/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bảo</a:t>
            </a:r>
            <a:r>
              <a:rPr lang="en-US" dirty="0"/>
              <a:t> </a:t>
            </a:r>
            <a:r>
              <a:rPr lang="en-US" dirty="0" err="1"/>
              <a:t>trì</a:t>
            </a:r>
            <a:r>
              <a:rPr lang="en-US" dirty="0"/>
              <a:t>, </a:t>
            </a:r>
            <a:r>
              <a:rPr lang="en-US" dirty="0" err="1"/>
              <a:t>sửa</a:t>
            </a:r>
            <a:r>
              <a:rPr lang="en-US" dirty="0"/>
              <a:t> </a:t>
            </a:r>
            <a:r>
              <a:rPr lang="en-US" dirty="0" err="1"/>
              <a:t>chữa</a:t>
            </a:r>
            <a:r>
              <a:rPr lang="en-US" dirty="0"/>
              <a:t>. </a:t>
            </a:r>
          </a:p>
        </p:txBody>
      </p:sp>
      <p:sp>
        <p:nvSpPr>
          <p:cNvPr id="463" name="Google Shape;463;p48"/>
          <p:cNvSpPr txBox="1">
            <a:spLocks noGrp="1"/>
          </p:cNvSpPr>
          <p:nvPr>
            <p:ph type="subTitle" idx="3"/>
          </p:nvPr>
        </p:nvSpPr>
        <p:spPr>
          <a:xfrm>
            <a:off x="594981" y="1986433"/>
            <a:ext cx="2577827" cy="4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Yêu cầu chức năng</a:t>
            </a:r>
            <a:endParaRPr dirty="0"/>
          </a:p>
        </p:txBody>
      </p:sp>
      <p:sp>
        <p:nvSpPr>
          <p:cNvPr id="464" name="Google Shape;464;p48"/>
          <p:cNvSpPr txBox="1">
            <a:spLocks noGrp="1"/>
          </p:cNvSpPr>
          <p:nvPr>
            <p:ph type="subTitle" idx="4"/>
          </p:nvPr>
        </p:nvSpPr>
        <p:spPr>
          <a:xfrm>
            <a:off x="3905057" y="1867097"/>
            <a:ext cx="2271084" cy="6459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/>
              <a:t>Yêu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phi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3"/>
          <p:cNvSpPr txBox="1">
            <a:spLocks noGrp="1"/>
          </p:cNvSpPr>
          <p:nvPr>
            <p:ph type="title"/>
          </p:nvPr>
        </p:nvSpPr>
        <p:spPr>
          <a:xfrm>
            <a:off x="713300" y="2360887"/>
            <a:ext cx="4462500" cy="22096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Phân tích và thiết kế hệ thống</a:t>
            </a:r>
            <a:endParaRPr dirty="0"/>
          </a:p>
        </p:txBody>
      </p:sp>
      <p:sp>
        <p:nvSpPr>
          <p:cNvPr id="499" name="Google Shape;499;p53"/>
          <p:cNvSpPr txBox="1">
            <a:spLocks noGrp="1"/>
          </p:cNvSpPr>
          <p:nvPr>
            <p:ph type="title" idx="2"/>
          </p:nvPr>
        </p:nvSpPr>
        <p:spPr>
          <a:xfrm>
            <a:off x="71330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nagement Consulting Toolkit by Slidesgo">
  <a:themeElements>
    <a:clrScheme name="Simple Light">
      <a:dk1>
        <a:srgbClr val="000000"/>
      </a:dk1>
      <a:lt1>
        <a:srgbClr val="FFFFFF"/>
      </a:lt1>
      <a:dk2>
        <a:srgbClr val="4A8CFF"/>
      </a:dk2>
      <a:lt2>
        <a:srgbClr val="EFEFEF"/>
      </a:lt2>
      <a:accent1>
        <a:srgbClr val="003BA3"/>
      </a:accent1>
      <a:accent2>
        <a:srgbClr val="000000"/>
      </a:accent2>
      <a:accent3>
        <a:srgbClr val="4A8CFF"/>
      </a:accent3>
      <a:accent4>
        <a:srgbClr val="EFEFEF"/>
      </a:accent4>
      <a:accent5>
        <a:srgbClr val="003BA3"/>
      </a:accent5>
      <a:accent6>
        <a:srgbClr val="000000"/>
      </a:accent6>
      <a:hlink>
        <a:srgbClr val="003BA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786</Words>
  <Application>Microsoft Office PowerPoint</Application>
  <PresentationFormat>On-screen Show (16:9)</PresentationFormat>
  <Paragraphs>104</Paragraphs>
  <Slides>29</Slides>
  <Notes>19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8" baseType="lpstr">
      <vt:lpstr>Montserrat</vt:lpstr>
      <vt:lpstr>Proxima Nova</vt:lpstr>
      <vt:lpstr>Arial</vt:lpstr>
      <vt:lpstr>Barlow</vt:lpstr>
      <vt:lpstr>Fira Sans Extra Condensed Medium</vt:lpstr>
      <vt:lpstr>Quicksand Medium</vt:lpstr>
      <vt:lpstr>Proxima Nova Semibold</vt:lpstr>
      <vt:lpstr>Management Consulting Toolkit by Slidesgo</vt:lpstr>
      <vt:lpstr>Slidesgo Final Pages</vt:lpstr>
      <vt:lpstr>ĐỀ TÀI: ỨNG DỤNG PHÁT TRIỂN ROBOT DÒ ĐƯỜNG TRÁNH VẬT CẢN, ĐIỀU KHIỂN</vt:lpstr>
      <vt:lpstr>Nội dung thuyết trình</vt:lpstr>
      <vt:lpstr>Khảo sát và xây dựng bài toán</vt:lpstr>
      <vt:lpstr>1. Tình hình phát triển và nghiên cứu khoa học kỹ thuật hiện nay</vt:lpstr>
      <vt:lpstr>2. Ứng dụng HĐH nhúng thời gian thực Free RTOS vào đề tài</vt:lpstr>
      <vt:lpstr>Lợi ích của FreeRTOS</vt:lpstr>
      <vt:lpstr>3. Mô hình sản phẩm hướng tới</vt:lpstr>
      <vt:lpstr>4. Yêu cầu kết quả đạt được</vt:lpstr>
      <vt:lpstr>Phân tích và thiết kế hệ thống</vt:lpstr>
      <vt:lpstr>1. Mô hình tổng thể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2. Thiết kế phần cứng</vt:lpstr>
      <vt:lpstr>PowerPoint Presentation</vt:lpstr>
      <vt:lpstr>3. Phần mềm sử dụng</vt:lpstr>
      <vt:lpstr>Thử nghiệm và đánh giá hệ thống</vt:lpstr>
      <vt:lpstr>Mô hình hệ thống</vt:lpstr>
      <vt:lpstr>Video thực nghiệm</vt:lpstr>
      <vt:lpstr>Đánh giá hệ thống</vt:lpstr>
      <vt:lpstr>Kết luận</vt:lpstr>
      <vt:lpstr>1. Kết quả đạt được</vt:lpstr>
      <vt:lpstr>2. Hạn chế</vt:lpstr>
      <vt:lpstr>3. Hướng phát triển</vt:lpstr>
      <vt:lpstr>CẢM ƠN THẦY VÀ CÁC BẠN ĐÃ LẮNG NGHE 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ĐỀ TÀI: ỨNG DỤNG PHÁT TRIỂN ROBOT DÒ ĐƯỜNG TRÁNH VẬT CẢN, ĐIỀU KHIỂN</dc:title>
  <cp:lastModifiedBy>Thieu Nguyen Minh - CN</cp:lastModifiedBy>
  <cp:revision>11</cp:revision>
  <dcterms:modified xsi:type="dcterms:W3CDTF">2022-12-27T02:50:42Z</dcterms:modified>
</cp:coreProperties>
</file>